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Average" panose="020B0604020202020204" charset="0"/>
      <p:regular r:id="rId36"/>
    </p:embeddedFont>
    <p:embeddedFont>
      <p:font typeface="Oswald" panose="00000500000000000000" pitchFamily="2"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3" d="100"/>
          <a:sy n="133" d="100"/>
        </p:scale>
        <p:origin x="98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258276372b_0_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258276372b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3258276372b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3258276372b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258276372b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258276372b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312c5f188cb_1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312c5f188cb_1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12c5f188cb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12c5f188cb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12c5f188cb_1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12c5f188cb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3258276372b_0_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258276372b_0_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258276372b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258276372b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3258276372b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3258276372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258276372b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258276372b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3258276372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325827637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258276372b_0_3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258276372b_0_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3258276372b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258276372b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258276372b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258276372b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3258276372b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3258276372b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3258276372b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3258276372b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258276372b_0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258276372b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d857ba58be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d857ba58b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d857ba58be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d857ba58b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d857ba58be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d857ba58be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3258276372b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3258276372b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258276372b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258276372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258276372b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258276372b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d857ba58b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d857ba58b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2d857ba58be_0_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2d857ba58be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3258276372b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3258276372b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12c5f188cb_1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12c5f188cb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312c5f188cb_1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312c5f188cb_1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3258276372b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3258276372b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d857ba58b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d857ba58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d857ba58be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d857ba58be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258276372b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3258276372b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ai.dmi.unibas.ch/_files/teaching/fs21/ai/material/ai26-simonis-cp2005ws.pdf"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doi.org/10.1007/978-3-540-34560-2_46"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s"/>
              <a:t>SUDOKU RESOLUTION VIA CSP</a:t>
            </a:r>
            <a:endParaRPr/>
          </a:p>
        </p:txBody>
      </p:sp>
      <p:sp>
        <p:nvSpPr>
          <p:cNvPr id="61" name="Google Shape;61;p1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2"/>
          <p:cNvSpPr txBox="1">
            <a:spLocks noGrp="1"/>
          </p:cNvSpPr>
          <p:nvPr>
            <p:ph type="ctrTitle"/>
          </p:nvPr>
        </p:nvSpPr>
        <p:spPr>
          <a:xfrm>
            <a:off x="694525" y="863250"/>
            <a:ext cx="6562800" cy="23397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s" sz="7000"/>
              <a:t>Summary of the methods</a:t>
            </a:r>
            <a:endParaRPr sz="7000"/>
          </a:p>
        </p:txBody>
      </p:sp>
      <p:sp>
        <p:nvSpPr>
          <p:cNvPr id="136" name="Google Shape;136;p2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AC-3</a:t>
            </a:r>
            <a:endParaRPr/>
          </a:p>
        </p:txBody>
      </p:sp>
      <p:sp>
        <p:nvSpPr>
          <p:cNvPr id="142" name="Google Shape;142;p23"/>
          <p:cNvSpPr txBox="1">
            <a:spLocks noGrp="1"/>
          </p:cNvSpPr>
          <p:nvPr>
            <p:ph type="body" idx="1"/>
          </p:nvPr>
        </p:nvSpPr>
        <p:spPr>
          <a:xfrm>
            <a:off x="311700" y="1152475"/>
            <a:ext cx="4463700" cy="3416400"/>
          </a:xfrm>
          <a:prstGeom prst="rect">
            <a:avLst/>
          </a:prstGeom>
        </p:spPr>
        <p:txBody>
          <a:bodyPr spcFirstLastPara="1" wrap="square" lIns="91425" tIns="91425" rIns="91425" bIns="91425" anchor="t" anchorCtr="0">
            <a:normAutofit fontScale="40000" lnSpcReduction="10000"/>
          </a:bodyPr>
          <a:lstStyle/>
          <a:p>
            <a:pPr marL="0" lvl="0" indent="0" algn="l" rtl="0">
              <a:spcBef>
                <a:spcPts val="0"/>
              </a:spcBef>
              <a:spcAft>
                <a:spcPts val="0"/>
              </a:spcAft>
              <a:buNone/>
            </a:pPr>
            <a:r>
              <a:rPr lang="es" sz="2834">
                <a:solidFill>
                  <a:schemeClr val="dk2"/>
                </a:solidFill>
                <a:latin typeface="Oswald"/>
                <a:ea typeface="Oswald"/>
                <a:cs typeface="Oswald"/>
                <a:sym typeface="Oswald"/>
              </a:rPr>
              <a:t>AC3</a:t>
            </a:r>
            <a:r>
              <a:rPr lang="es" sz="2834">
                <a:solidFill>
                  <a:schemeClr val="dk1"/>
                </a:solidFill>
                <a:latin typeface="Oswald"/>
                <a:ea typeface="Oswald"/>
                <a:cs typeface="Oswald"/>
                <a:sym typeface="Oswald"/>
              </a:rPr>
              <a:t> is an algorithm used to reduce the domains of variables in a CSP, ensuring the arcs between variables are consistent.</a:t>
            </a:r>
            <a:endParaRPr sz="2834">
              <a:solidFill>
                <a:schemeClr val="dk1"/>
              </a:solidFill>
              <a:latin typeface="Oswald"/>
              <a:ea typeface="Oswald"/>
              <a:cs typeface="Oswald"/>
              <a:sym typeface="Oswald"/>
            </a:endParaRPr>
          </a:p>
          <a:p>
            <a:pPr marL="0" lvl="0" indent="0" algn="l" rtl="0">
              <a:spcBef>
                <a:spcPts val="1200"/>
              </a:spcBef>
              <a:spcAft>
                <a:spcPts val="0"/>
              </a:spcAft>
              <a:buNone/>
            </a:pPr>
            <a:r>
              <a:rPr lang="es" sz="2834">
                <a:solidFill>
                  <a:schemeClr val="dk1"/>
                </a:solidFill>
                <a:latin typeface="Oswald"/>
                <a:ea typeface="Oswald"/>
                <a:cs typeface="Oswald"/>
                <a:sym typeface="Oswald"/>
              </a:rPr>
              <a:t>An</a:t>
            </a:r>
            <a:r>
              <a:rPr lang="es" sz="2834">
                <a:solidFill>
                  <a:schemeClr val="dk2"/>
                </a:solidFill>
                <a:latin typeface="Oswald"/>
                <a:ea typeface="Oswald"/>
                <a:cs typeface="Oswald"/>
                <a:sym typeface="Oswald"/>
              </a:rPr>
              <a:t> arc</a:t>
            </a:r>
            <a:r>
              <a:rPr lang="es" sz="2834">
                <a:solidFill>
                  <a:schemeClr val="dk1"/>
                </a:solidFill>
                <a:latin typeface="Oswald"/>
                <a:ea typeface="Oswald"/>
                <a:cs typeface="Oswald"/>
                <a:sym typeface="Oswald"/>
              </a:rPr>
              <a:t> is a directional relationship between two variables in a CSP, typically defined by a constraint. </a:t>
            </a:r>
            <a:endParaRPr sz="2834">
              <a:solidFill>
                <a:schemeClr val="dk1"/>
              </a:solidFill>
              <a:latin typeface="Oswald"/>
              <a:ea typeface="Oswald"/>
              <a:cs typeface="Oswald"/>
              <a:sym typeface="Oswald"/>
            </a:endParaRPr>
          </a:p>
          <a:p>
            <a:pPr marL="0" lvl="0" indent="0" algn="l" rtl="0">
              <a:spcBef>
                <a:spcPts val="1200"/>
              </a:spcBef>
              <a:spcAft>
                <a:spcPts val="0"/>
              </a:spcAft>
              <a:buNone/>
            </a:pPr>
            <a:r>
              <a:rPr lang="es" sz="2834">
                <a:solidFill>
                  <a:schemeClr val="dk1"/>
                </a:solidFill>
                <a:latin typeface="Oswald"/>
                <a:ea typeface="Oswald"/>
                <a:cs typeface="Oswald"/>
                <a:sym typeface="Oswald"/>
              </a:rPr>
              <a:t>In Sudoku:</a:t>
            </a:r>
            <a:endParaRPr sz="2834">
              <a:solidFill>
                <a:schemeClr val="dk1"/>
              </a:solidFill>
              <a:latin typeface="Oswald"/>
              <a:ea typeface="Oswald"/>
              <a:cs typeface="Oswald"/>
              <a:sym typeface="Oswald"/>
            </a:endParaRPr>
          </a:p>
          <a:p>
            <a:pPr marL="457200" lvl="0" indent="-300601" algn="l" rtl="0">
              <a:spcBef>
                <a:spcPts val="1200"/>
              </a:spcBef>
              <a:spcAft>
                <a:spcPts val="0"/>
              </a:spcAft>
              <a:buClr>
                <a:schemeClr val="dk1"/>
              </a:buClr>
              <a:buSzPct val="100000"/>
              <a:buFont typeface="Oswald"/>
              <a:buChar char="●"/>
            </a:pPr>
            <a:r>
              <a:rPr lang="es" sz="2834">
                <a:solidFill>
                  <a:schemeClr val="dk1"/>
                </a:solidFill>
                <a:latin typeface="Oswald"/>
                <a:ea typeface="Oswald"/>
                <a:cs typeface="Oswald"/>
                <a:sym typeface="Oswald"/>
              </a:rPr>
              <a:t>If X and Y are two variables representing cells in the same row, the constraint is that X≠Y (no two cells in the same row can have the same value).</a:t>
            </a:r>
            <a:endParaRPr sz="2834">
              <a:solidFill>
                <a:schemeClr val="dk1"/>
              </a:solidFill>
              <a:latin typeface="Oswald"/>
              <a:ea typeface="Oswald"/>
              <a:cs typeface="Oswald"/>
              <a:sym typeface="Oswald"/>
            </a:endParaRPr>
          </a:p>
          <a:p>
            <a:pPr marL="0" lvl="0" indent="0" algn="l" rtl="0">
              <a:spcBef>
                <a:spcPts val="1200"/>
              </a:spcBef>
              <a:spcAft>
                <a:spcPts val="0"/>
              </a:spcAft>
              <a:buNone/>
            </a:pPr>
            <a:r>
              <a:rPr lang="es" sz="2834">
                <a:solidFill>
                  <a:schemeClr val="dk1"/>
                </a:solidFill>
                <a:latin typeface="Oswald"/>
                <a:ea typeface="Oswald"/>
                <a:cs typeface="Oswald"/>
                <a:sym typeface="Oswald"/>
              </a:rPr>
              <a:t>The AC3 algorithm systematically checks and updates the domains of all variable pairs (arcs) to ensure consistency:</a:t>
            </a:r>
            <a:endParaRPr sz="2834">
              <a:solidFill>
                <a:schemeClr val="dk1"/>
              </a:solidFill>
              <a:latin typeface="Oswald"/>
              <a:ea typeface="Oswald"/>
              <a:cs typeface="Oswald"/>
              <a:sym typeface="Oswald"/>
            </a:endParaRPr>
          </a:p>
          <a:p>
            <a:pPr marL="457200" lvl="0" indent="-300601" algn="l" rtl="0">
              <a:spcBef>
                <a:spcPts val="1200"/>
              </a:spcBef>
              <a:spcAft>
                <a:spcPts val="0"/>
              </a:spcAft>
              <a:buClr>
                <a:schemeClr val="dk1"/>
              </a:buClr>
              <a:buSzPct val="100000"/>
              <a:buFont typeface="Oswald"/>
              <a:buChar char="●"/>
            </a:pPr>
            <a:r>
              <a:rPr lang="es" sz="2834">
                <a:solidFill>
                  <a:schemeClr val="dk1"/>
                </a:solidFill>
                <a:latin typeface="Oswald"/>
                <a:ea typeface="Oswald"/>
                <a:cs typeface="Oswald"/>
                <a:sym typeface="Oswald"/>
              </a:rPr>
              <a:t>It removes values from a variable's domain if they cannot be matched </a:t>
            </a:r>
            <a:endParaRPr sz="2834">
              <a:solidFill>
                <a:schemeClr val="dk1"/>
              </a:solidFill>
              <a:latin typeface="Oswald"/>
              <a:ea typeface="Oswald"/>
              <a:cs typeface="Oswald"/>
              <a:sym typeface="Oswald"/>
            </a:endParaRPr>
          </a:p>
          <a:p>
            <a:pPr marL="457200" lvl="0" indent="-300601" algn="l" rtl="0">
              <a:spcBef>
                <a:spcPts val="0"/>
              </a:spcBef>
              <a:spcAft>
                <a:spcPts val="0"/>
              </a:spcAft>
              <a:buClr>
                <a:schemeClr val="dk1"/>
              </a:buClr>
              <a:buSzPct val="100000"/>
              <a:buFont typeface="Oswald"/>
              <a:buChar char="●"/>
            </a:pPr>
            <a:r>
              <a:rPr lang="es" sz="2834">
                <a:solidFill>
                  <a:schemeClr val="dk1"/>
                </a:solidFill>
                <a:latin typeface="Oswald"/>
                <a:ea typeface="Oswald"/>
                <a:cs typeface="Oswald"/>
                <a:sym typeface="Oswald"/>
              </a:rPr>
              <a:t>If a value is removed, it may affect other arcs involving the modified variable, so those arcs are rechecked.</a:t>
            </a:r>
            <a:endParaRPr>
              <a:solidFill>
                <a:schemeClr val="dk1"/>
              </a:solidFill>
            </a:endParaRPr>
          </a:p>
        </p:txBody>
      </p:sp>
      <p:pic>
        <p:nvPicPr>
          <p:cNvPr id="143" name="Google Shape;143;p23"/>
          <p:cNvPicPr preferRelativeResize="0"/>
          <p:nvPr/>
        </p:nvPicPr>
        <p:blipFill>
          <a:blip r:embed="rId3">
            <a:alphaModFix/>
          </a:blip>
          <a:stretch>
            <a:fillRect/>
          </a:stretch>
        </p:blipFill>
        <p:spPr>
          <a:xfrm>
            <a:off x="5366050" y="747900"/>
            <a:ext cx="2777196" cy="3820975"/>
          </a:xfrm>
          <a:prstGeom prst="rect">
            <a:avLst/>
          </a:prstGeom>
          <a:noFill/>
          <a:ln>
            <a:noFill/>
          </a:ln>
        </p:spPr>
      </p:pic>
      <p:sp>
        <p:nvSpPr>
          <p:cNvPr id="144" name="Google Shape;144;p2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Backtracking with Forward Checking</a:t>
            </a:r>
            <a:endParaRPr/>
          </a:p>
        </p:txBody>
      </p:sp>
      <p:sp>
        <p:nvSpPr>
          <p:cNvPr id="150" name="Google Shape;150;p24"/>
          <p:cNvSpPr txBox="1">
            <a:spLocks noGrp="1"/>
          </p:cNvSpPr>
          <p:nvPr>
            <p:ph type="body" idx="1"/>
          </p:nvPr>
        </p:nvSpPr>
        <p:spPr>
          <a:xfrm>
            <a:off x="3794525" y="1198600"/>
            <a:ext cx="5098200" cy="3416400"/>
          </a:xfrm>
          <a:prstGeom prst="rect">
            <a:avLst/>
          </a:prstGeom>
        </p:spPr>
        <p:txBody>
          <a:bodyPr spcFirstLastPara="1" wrap="square" lIns="91425" tIns="91425" rIns="91425" bIns="91425" anchor="t" anchorCtr="0">
            <a:normAutofit fontScale="77500" lnSpcReduction="10000"/>
          </a:bodyPr>
          <a:lstStyle/>
          <a:p>
            <a:pPr marL="0" lvl="0" indent="0" algn="l" rtl="0">
              <a:spcBef>
                <a:spcPts val="0"/>
              </a:spcBef>
              <a:spcAft>
                <a:spcPts val="0"/>
              </a:spcAft>
              <a:buNone/>
            </a:pPr>
            <a:r>
              <a:rPr lang="es">
                <a:solidFill>
                  <a:schemeClr val="dk1"/>
                </a:solidFill>
                <a:latin typeface="Oswald"/>
                <a:ea typeface="Oswald"/>
                <a:cs typeface="Oswald"/>
                <a:sym typeface="Oswald"/>
              </a:rPr>
              <a:t>Used to solve the CSP by assigning values to variables step-by-step while respecting constraints.</a:t>
            </a:r>
            <a:endParaRPr>
              <a:solidFill>
                <a:schemeClr val="dk1"/>
              </a:solidFill>
              <a:latin typeface="Oswald"/>
              <a:ea typeface="Oswald"/>
              <a:cs typeface="Oswald"/>
              <a:sym typeface="Oswald"/>
            </a:endParaRPr>
          </a:p>
          <a:p>
            <a:pPr marL="0" lvl="0" indent="0" algn="l" rtl="0">
              <a:spcBef>
                <a:spcPts val="1200"/>
              </a:spcBef>
              <a:spcAft>
                <a:spcPts val="0"/>
              </a:spcAft>
              <a:buNone/>
            </a:pPr>
            <a:endParaRPr>
              <a:latin typeface="Oswald"/>
              <a:ea typeface="Oswald"/>
              <a:cs typeface="Oswald"/>
              <a:sym typeface="Oswald"/>
            </a:endParaRPr>
          </a:p>
          <a:p>
            <a:pPr marL="457200" lvl="0" indent="-317182" algn="l" rtl="0">
              <a:spcBef>
                <a:spcPts val="1200"/>
              </a:spcBef>
              <a:spcAft>
                <a:spcPts val="0"/>
              </a:spcAft>
              <a:buSzPct val="100000"/>
              <a:buFont typeface="Oswald"/>
              <a:buChar char="●"/>
            </a:pPr>
            <a:r>
              <a:rPr lang="es" b="1">
                <a:latin typeface="Oswald"/>
                <a:ea typeface="Oswald"/>
                <a:cs typeface="Oswald"/>
                <a:sym typeface="Oswald"/>
              </a:rPr>
              <a:t>Backtracking </a:t>
            </a:r>
            <a:r>
              <a:rPr lang="es">
                <a:solidFill>
                  <a:schemeClr val="dk1"/>
                </a:solidFill>
                <a:latin typeface="Oswald"/>
                <a:ea typeface="Oswald"/>
                <a:cs typeface="Oswald"/>
                <a:sym typeface="Oswald"/>
              </a:rPr>
              <a:t>is a systematic way of trying out possible solutions, moving forward when constraints are satisfied and stepping back when a conflict occurs.</a:t>
            </a:r>
            <a:endParaRPr>
              <a:solidFill>
                <a:schemeClr val="dk1"/>
              </a:solidFill>
              <a:latin typeface="Oswald"/>
              <a:ea typeface="Oswald"/>
              <a:cs typeface="Oswald"/>
              <a:sym typeface="Oswald"/>
            </a:endParaRPr>
          </a:p>
          <a:p>
            <a:pPr marL="457200" lvl="0" indent="0" algn="l" rtl="0">
              <a:spcBef>
                <a:spcPts val="1200"/>
              </a:spcBef>
              <a:spcAft>
                <a:spcPts val="0"/>
              </a:spcAft>
              <a:buNone/>
            </a:pPr>
            <a:endParaRPr>
              <a:latin typeface="Oswald"/>
              <a:ea typeface="Oswald"/>
              <a:cs typeface="Oswald"/>
              <a:sym typeface="Oswald"/>
            </a:endParaRPr>
          </a:p>
          <a:p>
            <a:pPr marL="457200" lvl="0" indent="-317182" algn="l" rtl="0">
              <a:spcBef>
                <a:spcPts val="1200"/>
              </a:spcBef>
              <a:spcAft>
                <a:spcPts val="0"/>
              </a:spcAft>
              <a:buSzPct val="100000"/>
              <a:buFont typeface="Oswald"/>
              <a:buChar char="●"/>
            </a:pPr>
            <a:r>
              <a:rPr lang="es" b="1">
                <a:latin typeface="Oswald"/>
                <a:ea typeface="Oswald"/>
                <a:cs typeface="Oswald"/>
                <a:sym typeface="Oswald"/>
              </a:rPr>
              <a:t>Forward checking </a:t>
            </a:r>
            <a:r>
              <a:rPr lang="es">
                <a:solidFill>
                  <a:schemeClr val="dk1"/>
                </a:solidFill>
                <a:latin typeface="Oswald"/>
                <a:ea typeface="Oswald"/>
                <a:cs typeface="Oswald"/>
                <a:sym typeface="Oswald"/>
              </a:rPr>
              <a:t>enhances this process by proactively pruning values from the domains of future variables whenever a variable is assigned a value, reducing unnecessary computations.</a:t>
            </a:r>
            <a:endParaRPr>
              <a:solidFill>
                <a:schemeClr val="dk1"/>
              </a:solidFill>
              <a:latin typeface="Oswald"/>
              <a:ea typeface="Oswald"/>
              <a:cs typeface="Oswald"/>
              <a:sym typeface="Oswald"/>
            </a:endParaRPr>
          </a:p>
          <a:p>
            <a:pPr marL="0" lvl="0" indent="0" algn="l" rtl="0">
              <a:spcBef>
                <a:spcPts val="1200"/>
              </a:spcBef>
              <a:spcAft>
                <a:spcPts val="1200"/>
              </a:spcAft>
              <a:buNone/>
            </a:pPr>
            <a:endParaRPr>
              <a:latin typeface="Oswald"/>
              <a:ea typeface="Oswald"/>
              <a:cs typeface="Oswald"/>
              <a:sym typeface="Oswald"/>
            </a:endParaRPr>
          </a:p>
        </p:txBody>
      </p:sp>
      <p:pic>
        <p:nvPicPr>
          <p:cNvPr id="151" name="Google Shape;151;p24"/>
          <p:cNvPicPr preferRelativeResize="0"/>
          <p:nvPr/>
        </p:nvPicPr>
        <p:blipFill>
          <a:blip r:embed="rId3">
            <a:alphaModFix/>
          </a:blip>
          <a:stretch>
            <a:fillRect/>
          </a:stretch>
        </p:blipFill>
        <p:spPr>
          <a:xfrm>
            <a:off x="256200" y="1815950"/>
            <a:ext cx="3489725" cy="1962970"/>
          </a:xfrm>
          <a:prstGeom prst="rect">
            <a:avLst/>
          </a:prstGeom>
          <a:noFill/>
          <a:ln>
            <a:noFill/>
          </a:ln>
        </p:spPr>
      </p:pic>
      <p:sp>
        <p:nvSpPr>
          <p:cNvPr id="152" name="Google Shape;152;p2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0" algn="l" rtl="0">
              <a:lnSpc>
                <a:spcPct val="100000"/>
              </a:lnSpc>
              <a:spcBef>
                <a:spcPts val="0"/>
              </a:spcBef>
              <a:spcAft>
                <a:spcPts val="0"/>
              </a:spcAft>
              <a:buNone/>
            </a:pPr>
            <a:endParaRPr>
              <a:solidFill>
                <a:schemeClr val="dk1"/>
              </a:solidFill>
              <a:latin typeface="Oswald"/>
              <a:ea typeface="Oswald"/>
              <a:cs typeface="Oswald"/>
              <a:sym typeface="Oswald"/>
            </a:endParaRPr>
          </a:p>
          <a:p>
            <a:pPr marL="457200" lvl="0" indent="-342900" algn="l" rtl="0">
              <a:lnSpc>
                <a:spcPct val="100000"/>
              </a:lnSpc>
              <a:spcBef>
                <a:spcPts val="0"/>
              </a:spcBef>
              <a:spcAft>
                <a:spcPts val="0"/>
              </a:spcAft>
              <a:buClr>
                <a:schemeClr val="dk1"/>
              </a:buClr>
              <a:buSzPts val="1800"/>
              <a:buFont typeface="Oswald"/>
              <a:buChar char="●"/>
            </a:pPr>
            <a:r>
              <a:rPr lang="es">
                <a:solidFill>
                  <a:schemeClr val="dk1"/>
                </a:solidFill>
                <a:latin typeface="Oswald"/>
                <a:ea typeface="Oswald"/>
                <a:cs typeface="Oswald"/>
                <a:sym typeface="Oswald"/>
              </a:rPr>
              <a:t>Read test sudokus</a:t>
            </a:r>
            <a:endParaRPr>
              <a:solidFill>
                <a:schemeClr val="dk1"/>
              </a:solidFill>
              <a:latin typeface="Oswald"/>
              <a:ea typeface="Oswald"/>
              <a:cs typeface="Oswald"/>
              <a:sym typeface="Oswald"/>
            </a:endParaRPr>
          </a:p>
          <a:p>
            <a:pPr marL="457200" lvl="0" indent="0" algn="l" rtl="0">
              <a:lnSpc>
                <a:spcPct val="100000"/>
              </a:lnSpc>
              <a:spcBef>
                <a:spcPts val="0"/>
              </a:spcBef>
              <a:spcAft>
                <a:spcPts val="0"/>
              </a:spcAft>
              <a:buNone/>
            </a:pPr>
            <a:endParaRPr>
              <a:solidFill>
                <a:schemeClr val="dk1"/>
              </a:solidFill>
              <a:latin typeface="Oswald"/>
              <a:ea typeface="Oswald"/>
              <a:cs typeface="Oswald"/>
              <a:sym typeface="Oswald"/>
            </a:endParaRPr>
          </a:p>
          <a:p>
            <a:pPr marL="457200" lvl="0" indent="-342900" algn="l" rtl="0">
              <a:lnSpc>
                <a:spcPct val="100000"/>
              </a:lnSpc>
              <a:spcBef>
                <a:spcPts val="0"/>
              </a:spcBef>
              <a:spcAft>
                <a:spcPts val="0"/>
              </a:spcAft>
              <a:buClr>
                <a:schemeClr val="dk1"/>
              </a:buClr>
              <a:buSzPts val="1800"/>
              <a:buFont typeface="Oswald"/>
              <a:buChar char="●"/>
            </a:pPr>
            <a:r>
              <a:rPr lang="es">
                <a:solidFill>
                  <a:schemeClr val="dk1"/>
                </a:solidFill>
                <a:latin typeface="Oswald"/>
                <a:ea typeface="Oswald"/>
                <a:cs typeface="Oswald"/>
                <a:sym typeface="Oswald"/>
              </a:rPr>
              <a:t>Use AC3 </a:t>
            </a:r>
            <a:endParaRPr>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a:solidFill>
                <a:schemeClr val="dk1"/>
              </a:solidFill>
              <a:latin typeface="Oswald"/>
              <a:ea typeface="Oswald"/>
              <a:cs typeface="Oswald"/>
              <a:sym typeface="Oswald"/>
            </a:endParaRPr>
          </a:p>
          <a:p>
            <a:pPr marL="457200" lvl="0" indent="-342900" algn="l" rtl="0">
              <a:lnSpc>
                <a:spcPct val="100000"/>
              </a:lnSpc>
              <a:spcBef>
                <a:spcPts val="0"/>
              </a:spcBef>
              <a:spcAft>
                <a:spcPts val="0"/>
              </a:spcAft>
              <a:buClr>
                <a:schemeClr val="dk1"/>
              </a:buClr>
              <a:buSzPts val="1800"/>
              <a:buFont typeface="Oswald"/>
              <a:buChar char="●"/>
            </a:pPr>
            <a:r>
              <a:rPr lang="es">
                <a:solidFill>
                  <a:schemeClr val="dk1"/>
                </a:solidFill>
                <a:latin typeface="Oswald"/>
                <a:ea typeface="Oswald"/>
                <a:cs typeface="Oswald"/>
                <a:sym typeface="Oswald"/>
              </a:rPr>
              <a:t>Backtracking with forward checking</a:t>
            </a:r>
            <a:endParaRPr>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a:solidFill>
                <a:schemeClr val="dk1"/>
              </a:solidFill>
              <a:latin typeface="Oswald"/>
              <a:ea typeface="Oswald"/>
              <a:cs typeface="Oswald"/>
              <a:sym typeface="Oswald"/>
            </a:endParaRPr>
          </a:p>
          <a:p>
            <a:pPr marL="457200" lvl="0" indent="-342900" algn="l" rtl="0">
              <a:lnSpc>
                <a:spcPct val="100000"/>
              </a:lnSpc>
              <a:spcBef>
                <a:spcPts val="0"/>
              </a:spcBef>
              <a:spcAft>
                <a:spcPts val="0"/>
              </a:spcAft>
              <a:buClr>
                <a:schemeClr val="dk1"/>
              </a:buClr>
              <a:buSzPts val="1800"/>
              <a:buFont typeface="Oswald"/>
              <a:buChar char="●"/>
            </a:pPr>
            <a:r>
              <a:rPr lang="es">
                <a:solidFill>
                  <a:schemeClr val="dk1"/>
                </a:solidFill>
                <a:latin typeface="Oswald"/>
                <a:ea typeface="Oswald"/>
                <a:cs typeface="Oswald"/>
                <a:sym typeface="Oswald"/>
              </a:rPr>
              <a:t>Write completed sudoku on a file</a:t>
            </a:r>
            <a:endParaRPr>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a:solidFill>
                <a:schemeClr val="dk1"/>
              </a:solidFill>
              <a:latin typeface="Oswald"/>
              <a:ea typeface="Oswald"/>
              <a:cs typeface="Oswald"/>
              <a:sym typeface="Oswald"/>
            </a:endParaRPr>
          </a:p>
          <a:p>
            <a:pPr marL="457200" lvl="0" indent="-342900" algn="l" rtl="0">
              <a:lnSpc>
                <a:spcPct val="100000"/>
              </a:lnSpc>
              <a:spcBef>
                <a:spcPts val="0"/>
              </a:spcBef>
              <a:spcAft>
                <a:spcPts val="0"/>
              </a:spcAft>
              <a:buClr>
                <a:schemeClr val="dk1"/>
              </a:buClr>
              <a:buSzPts val="1800"/>
              <a:buFont typeface="Oswald"/>
              <a:buChar char="●"/>
            </a:pPr>
            <a:r>
              <a:rPr lang="es">
                <a:solidFill>
                  <a:schemeClr val="dk1"/>
                </a:solidFill>
                <a:latin typeface="Oswald"/>
                <a:ea typeface="Oswald"/>
                <a:cs typeface="Oswald"/>
                <a:sym typeface="Oswald"/>
              </a:rPr>
              <a:t>Write the average time and the total time for all sudokus completed</a:t>
            </a:r>
            <a:endParaRPr>
              <a:solidFill>
                <a:schemeClr val="dk1"/>
              </a:solidFill>
              <a:latin typeface="Oswald"/>
              <a:ea typeface="Oswald"/>
              <a:cs typeface="Oswald"/>
              <a:sym typeface="Oswald"/>
            </a:endParaRPr>
          </a:p>
        </p:txBody>
      </p:sp>
      <p:sp>
        <p:nvSpPr>
          <p:cNvPr id="158" name="Google Shape;158;p25"/>
          <p:cNvSpPr txBox="1">
            <a:spLocks noGrp="1"/>
          </p:cNvSpPr>
          <p:nvPr>
            <p:ph type="ctrTitle" idx="4294967295"/>
          </p:nvPr>
        </p:nvSpPr>
        <p:spPr>
          <a:xfrm>
            <a:off x="435000" y="219025"/>
            <a:ext cx="3986100" cy="12621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 sz="7000"/>
              <a:t>STEPS:</a:t>
            </a:r>
            <a:endParaRPr sz="7000"/>
          </a:p>
        </p:txBody>
      </p:sp>
      <p:pic>
        <p:nvPicPr>
          <p:cNvPr id="159" name="Google Shape;159;p25"/>
          <p:cNvPicPr preferRelativeResize="0"/>
          <p:nvPr/>
        </p:nvPicPr>
        <p:blipFill>
          <a:blip r:embed="rId3">
            <a:alphaModFix/>
          </a:blip>
          <a:stretch>
            <a:fillRect/>
          </a:stretch>
        </p:blipFill>
        <p:spPr>
          <a:xfrm>
            <a:off x="4104400" y="903675"/>
            <a:ext cx="4727900" cy="1763750"/>
          </a:xfrm>
          <a:prstGeom prst="rect">
            <a:avLst/>
          </a:prstGeom>
          <a:noFill/>
          <a:ln>
            <a:noFill/>
          </a:ln>
        </p:spPr>
      </p:pic>
      <p:sp>
        <p:nvSpPr>
          <p:cNvPr id="160" name="Google Shape;160;p2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Sudoku’s treatment </a:t>
            </a:r>
            <a:endParaRPr/>
          </a:p>
        </p:txBody>
      </p:sp>
      <p:sp>
        <p:nvSpPr>
          <p:cNvPr id="166" name="Google Shape;166;p26"/>
          <p:cNvSpPr txBox="1">
            <a:spLocks noGrp="1"/>
          </p:cNvSpPr>
          <p:nvPr>
            <p:ph type="body" idx="1"/>
          </p:nvPr>
        </p:nvSpPr>
        <p:spPr>
          <a:xfrm>
            <a:off x="311700" y="1152475"/>
            <a:ext cx="8520600" cy="118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500">
                <a:solidFill>
                  <a:schemeClr val="dk1"/>
                </a:solidFill>
                <a:latin typeface="Oswald"/>
                <a:ea typeface="Oswald"/>
                <a:cs typeface="Oswald"/>
                <a:sym typeface="Oswald"/>
              </a:rPr>
              <a:t>Our Test Sudokus are provided in text files, formatted as a single string of characters. Each string represents the puzzle's 81 squares in sequence, with empty squares represented by dots (.) and filled squares showing numbers from 1 to 9.</a:t>
            </a:r>
            <a:endParaRPr>
              <a:solidFill>
                <a:schemeClr val="dk1"/>
              </a:solidFill>
            </a:endParaRPr>
          </a:p>
        </p:txBody>
      </p:sp>
      <p:pic>
        <p:nvPicPr>
          <p:cNvPr id="167" name="Google Shape;167;p26"/>
          <p:cNvPicPr preferRelativeResize="0"/>
          <p:nvPr/>
        </p:nvPicPr>
        <p:blipFill>
          <a:blip r:embed="rId3">
            <a:alphaModFix/>
          </a:blip>
          <a:stretch>
            <a:fillRect/>
          </a:stretch>
        </p:blipFill>
        <p:spPr>
          <a:xfrm>
            <a:off x="2393900" y="2661450"/>
            <a:ext cx="6210300" cy="1181100"/>
          </a:xfrm>
          <a:prstGeom prst="rect">
            <a:avLst/>
          </a:prstGeom>
          <a:noFill/>
          <a:ln>
            <a:noFill/>
          </a:ln>
        </p:spPr>
      </p:pic>
      <p:sp>
        <p:nvSpPr>
          <p:cNvPr id="168" name="Google Shape;168;p26"/>
          <p:cNvSpPr txBox="1">
            <a:spLocks noGrp="1"/>
          </p:cNvSpPr>
          <p:nvPr>
            <p:ph type="body" idx="1"/>
          </p:nvPr>
        </p:nvSpPr>
        <p:spPr>
          <a:xfrm>
            <a:off x="192100" y="3054275"/>
            <a:ext cx="1460100" cy="511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500">
                <a:solidFill>
                  <a:schemeClr val="dk1"/>
                </a:solidFill>
                <a:latin typeface="Oswald"/>
                <a:ea typeface="Oswald"/>
                <a:cs typeface="Oswald"/>
                <a:sym typeface="Oswald"/>
              </a:rPr>
              <a:t>Seven Sudokus </a:t>
            </a:r>
            <a:endParaRPr/>
          </a:p>
        </p:txBody>
      </p:sp>
      <p:sp>
        <p:nvSpPr>
          <p:cNvPr id="169" name="Google Shape;169;p26"/>
          <p:cNvSpPr/>
          <p:nvPr/>
        </p:nvSpPr>
        <p:spPr>
          <a:xfrm>
            <a:off x="1599875" y="3114300"/>
            <a:ext cx="538200" cy="275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sp>
        <p:nvSpPr>
          <p:cNvPr id="170" name="Google Shape;170;p26"/>
          <p:cNvSpPr txBox="1"/>
          <p:nvPr/>
        </p:nvSpPr>
        <p:spPr>
          <a:xfrm>
            <a:off x="8604200" y="4618100"/>
            <a:ext cx="318900" cy="348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accent3"/>
              </a:solidFill>
              <a:latin typeface="Average"/>
              <a:ea typeface="Average"/>
              <a:cs typeface="Average"/>
              <a:sym typeface="Average"/>
            </a:endParaRPr>
          </a:p>
        </p:txBody>
      </p:sp>
      <p:sp>
        <p:nvSpPr>
          <p:cNvPr id="171" name="Google Shape;171;p2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Recollection of data</a:t>
            </a:r>
            <a:endParaRPr/>
          </a:p>
        </p:txBody>
      </p:sp>
      <p:sp>
        <p:nvSpPr>
          <p:cNvPr id="177" name="Google Shape;177;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00000"/>
              </a:lnSpc>
              <a:spcBef>
                <a:spcPts val="0"/>
              </a:spcBef>
              <a:spcAft>
                <a:spcPts val="0"/>
              </a:spcAft>
              <a:buNone/>
            </a:pPr>
            <a:r>
              <a:rPr lang="es" sz="1500">
                <a:solidFill>
                  <a:schemeClr val="dk1"/>
                </a:solidFill>
                <a:latin typeface="Oswald"/>
                <a:ea typeface="Oswald"/>
                <a:cs typeface="Oswald"/>
                <a:sym typeface="Oswald"/>
              </a:rPr>
              <a:t>For each test sudoku read from the file, we collect some key data, enabling it to solve the puzzle using a constraint satisfaction problem (CSP) approach. We will use some Data Structures:</a:t>
            </a: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r>
              <a:rPr lang="es" sz="1500">
                <a:solidFill>
                  <a:schemeClr val="dk1"/>
                </a:solidFill>
                <a:latin typeface="Oswald"/>
                <a:ea typeface="Oswald"/>
                <a:cs typeface="Oswald"/>
                <a:sym typeface="Oswald"/>
              </a:rPr>
              <a:t>-Variables : Each square of the 9x9 array which represents the sudoku grid will be one Variable object, representing a position (row and column) on the board with a certain domain. We will have 81 variables in total corresponding to each grid.</a:t>
            </a: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r>
              <a:rPr lang="es" sz="1500">
                <a:solidFill>
                  <a:schemeClr val="dk1"/>
                </a:solidFill>
                <a:latin typeface="Oswald"/>
                <a:ea typeface="Oswald"/>
                <a:cs typeface="Oswald"/>
                <a:sym typeface="Oswald"/>
              </a:rPr>
              <a:t>-Constraints: Each puzzle has constraints for correct solving. Constraints are created whenever a cell already has a number (i.e., not a dot .). These constraints ensure that the cell maintains its given value. To solve this problem, we will use “equal to” and “all disjoint”</a:t>
            </a: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endParaRPr sz="1500">
              <a:solidFill>
                <a:schemeClr val="dk1"/>
              </a:solidFill>
              <a:latin typeface="Oswald"/>
              <a:ea typeface="Oswald"/>
              <a:cs typeface="Oswald"/>
              <a:sym typeface="Oswald"/>
            </a:endParaRPr>
          </a:p>
          <a:p>
            <a:pPr marL="0" lvl="0" indent="0" algn="l" rtl="0">
              <a:lnSpc>
                <a:spcPct val="100000"/>
              </a:lnSpc>
              <a:spcBef>
                <a:spcPts val="0"/>
              </a:spcBef>
              <a:spcAft>
                <a:spcPts val="0"/>
              </a:spcAft>
              <a:buNone/>
            </a:pPr>
            <a:r>
              <a:rPr lang="es" sz="1500">
                <a:solidFill>
                  <a:schemeClr val="dk1"/>
                </a:solidFill>
                <a:latin typeface="Oswald"/>
                <a:ea typeface="Oswald"/>
                <a:cs typeface="Oswald"/>
                <a:sym typeface="Oswald"/>
              </a:rPr>
              <a:t>-Assignments: This list records the assignments made to each variable in the grid as the puzzle is solved. It includes the initial setup and the solution steps.</a:t>
            </a:r>
            <a:endParaRPr sz="1500">
              <a:solidFill>
                <a:schemeClr val="dk1"/>
              </a:solidFill>
              <a:latin typeface="Oswald"/>
              <a:ea typeface="Oswald"/>
              <a:cs typeface="Oswald"/>
              <a:sym typeface="Oswald"/>
            </a:endParaRPr>
          </a:p>
        </p:txBody>
      </p:sp>
      <p:sp>
        <p:nvSpPr>
          <p:cNvPr id="178" name="Google Shape;178;p2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8"/>
          <p:cNvSpPr txBox="1">
            <a:spLocks noGrp="1"/>
          </p:cNvSpPr>
          <p:nvPr>
            <p:ph type="ctrTitle"/>
          </p:nvPr>
        </p:nvSpPr>
        <p:spPr>
          <a:xfrm>
            <a:off x="835425" y="1004150"/>
            <a:ext cx="5158800" cy="23397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s" sz="7000"/>
              <a:t>Explanation of the code</a:t>
            </a:r>
            <a:endParaRPr sz="7000"/>
          </a:p>
        </p:txBody>
      </p:sp>
      <p:sp>
        <p:nvSpPr>
          <p:cNvPr id="184" name="Google Shape;184;p2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Data types</a:t>
            </a:r>
            <a:endParaRPr/>
          </a:p>
        </p:txBody>
      </p:sp>
      <p:sp>
        <p:nvSpPr>
          <p:cNvPr id="190" name="Google Shape;190;p29"/>
          <p:cNvSpPr txBox="1">
            <a:spLocks noGrp="1"/>
          </p:cNvSpPr>
          <p:nvPr>
            <p:ph type="body" idx="1"/>
          </p:nvPr>
        </p:nvSpPr>
        <p:spPr>
          <a:xfrm>
            <a:off x="311700" y="1152475"/>
            <a:ext cx="1741800" cy="3729300"/>
          </a:xfrm>
          <a:prstGeom prst="rect">
            <a:avLst/>
          </a:prstGeom>
        </p:spPr>
        <p:txBody>
          <a:bodyPr spcFirstLastPara="1" wrap="square" lIns="91425" tIns="91425" rIns="91425" bIns="91425" anchor="t" anchorCtr="0">
            <a:normAutofit fontScale="70000" lnSpcReduction="20000"/>
          </a:bodyPr>
          <a:lstStyle/>
          <a:p>
            <a:pPr marL="0" lvl="0" indent="0" algn="l" rtl="0">
              <a:spcBef>
                <a:spcPts val="0"/>
              </a:spcBef>
              <a:spcAft>
                <a:spcPts val="0"/>
              </a:spcAft>
              <a:buNone/>
            </a:pPr>
            <a:r>
              <a:rPr lang="es" sz="1691" b="1">
                <a:solidFill>
                  <a:schemeClr val="dk1"/>
                </a:solidFill>
                <a:latin typeface="Oswald"/>
                <a:ea typeface="Oswald"/>
                <a:cs typeface="Oswald"/>
                <a:sym typeface="Oswald"/>
              </a:rPr>
              <a:t>ConsitencyArc.java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Creating representations of arcs.</a:t>
            </a:r>
            <a:endParaRPr>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The class ensures that a relationship (arc) between two variables (varDistinguished and varNotDistinguished) is arc-consistent based on their domain.</a:t>
            </a:r>
            <a:endParaRPr>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Specifically, it checks and adjusts the domain of varDistinguished based on the value of varNotDistinguished.</a:t>
            </a:r>
            <a:endParaRPr>
              <a:latin typeface="Oswald"/>
              <a:ea typeface="Oswald"/>
              <a:cs typeface="Oswald"/>
              <a:sym typeface="Oswald"/>
            </a:endParaRPr>
          </a:p>
          <a:p>
            <a:pPr marL="0" lvl="0" indent="0" algn="l" rtl="0">
              <a:spcBef>
                <a:spcPts val="1200"/>
              </a:spcBef>
              <a:spcAft>
                <a:spcPts val="1200"/>
              </a:spcAft>
              <a:buNone/>
            </a:pPr>
            <a:endParaRPr>
              <a:latin typeface="Oswald"/>
              <a:ea typeface="Oswald"/>
              <a:cs typeface="Oswald"/>
              <a:sym typeface="Oswald"/>
            </a:endParaRPr>
          </a:p>
        </p:txBody>
      </p:sp>
      <p:sp>
        <p:nvSpPr>
          <p:cNvPr id="191" name="Google Shape;191;p29"/>
          <p:cNvSpPr txBox="1">
            <a:spLocks noGrp="1"/>
          </p:cNvSpPr>
          <p:nvPr>
            <p:ph type="body" idx="1"/>
          </p:nvPr>
        </p:nvSpPr>
        <p:spPr>
          <a:xfrm>
            <a:off x="2355475" y="1152475"/>
            <a:ext cx="1741800" cy="347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688"/>
              <a:buNone/>
            </a:pPr>
            <a:r>
              <a:rPr lang="es" sz="1325" b="1">
                <a:solidFill>
                  <a:schemeClr val="dk1"/>
                </a:solidFill>
                <a:latin typeface="Oswald"/>
                <a:ea typeface="Oswald"/>
                <a:cs typeface="Oswald"/>
                <a:sym typeface="Oswald"/>
              </a:rPr>
              <a:t>Variable.java</a:t>
            </a:r>
            <a:endParaRPr sz="1325" b="1">
              <a:solidFill>
                <a:schemeClr val="dk1"/>
              </a:solidFill>
              <a:latin typeface="Oswald"/>
              <a:ea typeface="Oswald"/>
              <a:cs typeface="Oswald"/>
              <a:sym typeface="Oswald"/>
            </a:endParaRPr>
          </a:p>
          <a:p>
            <a:pPr marL="0" lvl="0" indent="0" algn="l" rtl="0">
              <a:spcBef>
                <a:spcPts val="1200"/>
              </a:spcBef>
              <a:spcAft>
                <a:spcPts val="0"/>
              </a:spcAft>
              <a:buSzPts val="688"/>
              <a:buNone/>
            </a:pPr>
            <a:r>
              <a:rPr lang="es" sz="1325">
                <a:latin typeface="Oswald"/>
                <a:ea typeface="Oswald"/>
                <a:cs typeface="Oswald"/>
                <a:sym typeface="Oswald"/>
              </a:rPr>
              <a:t>Stores Possible Cell Values (domain)</a:t>
            </a:r>
            <a:endParaRPr sz="1325">
              <a:latin typeface="Oswald"/>
              <a:ea typeface="Oswald"/>
              <a:cs typeface="Oswald"/>
              <a:sym typeface="Oswald"/>
            </a:endParaRPr>
          </a:p>
          <a:p>
            <a:pPr marL="0" lvl="0" indent="0" algn="l" rtl="0">
              <a:spcBef>
                <a:spcPts val="1200"/>
              </a:spcBef>
              <a:spcAft>
                <a:spcPts val="0"/>
              </a:spcAft>
              <a:buSzPts val="688"/>
              <a:buNone/>
            </a:pPr>
            <a:r>
              <a:rPr lang="es" sz="1325">
                <a:latin typeface="Oswald"/>
                <a:ea typeface="Oswald"/>
                <a:cs typeface="Oswald"/>
                <a:sym typeface="Oswald"/>
              </a:rPr>
              <a:t>Identifies the Row, Column and initialize 3x3 Subgrid </a:t>
            </a:r>
            <a:endParaRPr sz="1325">
              <a:latin typeface="Oswald"/>
              <a:ea typeface="Oswald"/>
              <a:cs typeface="Oswald"/>
              <a:sym typeface="Oswald"/>
            </a:endParaRPr>
          </a:p>
          <a:p>
            <a:pPr marL="0" lvl="0" indent="0" algn="l" rtl="0">
              <a:spcBef>
                <a:spcPts val="1200"/>
              </a:spcBef>
              <a:spcAft>
                <a:spcPts val="1200"/>
              </a:spcAft>
              <a:buSzPts val="688"/>
              <a:buNone/>
            </a:pPr>
            <a:endParaRPr sz="1325">
              <a:latin typeface="Oswald"/>
              <a:ea typeface="Oswald"/>
              <a:cs typeface="Oswald"/>
              <a:sym typeface="Oswald"/>
            </a:endParaRPr>
          </a:p>
        </p:txBody>
      </p:sp>
      <p:sp>
        <p:nvSpPr>
          <p:cNvPr id="192" name="Google Shape;192;p29"/>
          <p:cNvSpPr txBox="1">
            <a:spLocks noGrp="1"/>
          </p:cNvSpPr>
          <p:nvPr>
            <p:ph type="body" idx="1"/>
          </p:nvPr>
        </p:nvSpPr>
        <p:spPr>
          <a:xfrm>
            <a:off x="4389200" y="1104975"/>
            <a:ext cx="1791000" cy="250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b="1">
                <a:solidFill>
                  <a:schemeClr val="dk1"/>
                </a:solidFill>
                <a:latin typeface="Oswald"/>
                <a:ea typeface="Oswald"/>
                <a:cs typeface="Oswald"/>
                <a:sym typeface="Oswald"/>
              </a:rPr>
              <a:t>asig.java</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Manages assignments of values to variables.</a:t>
            </a:r>
            <a:endParaRPr>
              <a:latin typeface="Oswald"/>
              <a:ea typeface="Oswald"/>
              <a:cs typeface="Oswald"/>
              <a:sym typeface="Oswald"/>
            </a:endParaRPr>
          </a:p>
          <a:p>
            <a:pPr marL="0" lvl="0" indent="0" algn="l" rtl="0">
              <a:spcBef>
                <a:spcPts val="1200"/>
              </a:spcBef>
              <a:spcAft>
                <a:spcPts val="1200"/>
              </a:spcAft>
              <a:buNone/>
            </a:pPr>
            <a:r>
              <a:rPr lang="es">
                <a:latin typeface="Oswald"/>
                <a:ea typeface="Oswald"/>
                <a:cs typeface="Oswald"/>
                <a:sym typeface="Oswald"/>
              </a:rPr>
              <a:t>Initializes default value to -1 </a:t>
            </a:r>
            <a:endParaRPr>
              <a:latin typeface="Oswald"/>
              <a:ea typeface="Oswald"/>
              <a:cs typeface="Oswald"/>
              <a:sym typeface="Oswald"/>
            </a:endParaRPr>
          </a:p>
        </p:txBody>
      </p:sp>
      <p:sp>
        <p:nvSpPr>
          <p:cNvPr id="193" name="Google Shape;193;p29"/>
          <p:cNvSpPr txBox="1">
            <a:spLocks noGrp="1"/>
          </p:cNvSpPr>
          <p:nvPr>
            <p:ph type="body" idx="1"/>
          </p:nvPr>
        </p:nvSpPr>
        <p:spPr>
          <a:xfrm>
            <a:off x="6373525" y="1104975"/>
            <a:ext cx="1791000" cy="25086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s" b="1">
                <a:solidFill>
                  <a:schemeClr val="dk1"/>
                </a:solidFill>
                <a:latin typeface="Oswald"/>
                <a:ea typeface="Oswald"/>
                <a:cs typeface="Oswald"/>
                <a:sym typeface="Oswald"/>
              </a:rPr>
              <a:t>sudokuStatejava</a:t>
            </a:r>
            <a:endParaRPr b="1">
              <a:solidFill>
                <a:schemeClr val="dk1"/>
              </a:solidFill>
              <a:latin typeface="Oswald"/>
              <a:ea typeface="Oswald"/>
              <a:cs typeface="Oswald"/>
              <a:sym typeface="Oswald"/>
            </a:endParaRPr>
          </a:p>
          <a:p>
            <a:pPr marL="0" lvl="0" indent="0" algn="l" rtl="0">
              <a:spcBef>
                <a:spcPts val="1200"/>
              </a:spcBef>
              <a:spcAft>
                <a:spcPts val="1200"/>
              </a:spcAft>
              <a:buNone/>
            </a:pPr>
            <a:r>
              <a:rPr lang="es">
                <a:solidFill>
                  <a:srgbClr val="B7B7B7"/>
                </a:solidFill>
                <a:latin typeface="Oswald"/>
                <a:ea typeface="Oswald"/>
                <a:cs typeface="Oswald"/>
                <a:sym typeface="Oswald"/>
              </a:rPr>
              <a:t>Manages the state of the Sudoku grid, tracks constraints, and performs operations like forward checking (or reverse forward checking) and domain prioritization.</a:t>
            </a:r>
            <a:endParaRPr>
              <a:solidFill>
                <a:srgbClr val="B7B7B7"/>
              </a:solidFill>
              <a:latin typeface="Oswald"/>
              <a:ea typeface="Oswald"/>
              <a:cs typeface="Oswald"/>
              <a:sym typeface="Oswald"/>
            </a:endParaRPr>
          </a:p>
        </p:txBody>
      </p:sp>
      <p:sp>
        <p:nvSpPr>
          <p:cNvPr id="194" name="Google Shape;194;p2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Types</a:t>
            </a:r>
            <a:endParaRPr/>
          </a:p>
        </p:txBody>
      </p:sp>
      <p:sp>
        <p:nvSpPr>
          <p:cNvPr id="200" name="Google Shape;200;p30"/>
          <p:cNvSpPr txBox="1"/>
          <p:nvPr/>
        </p:nvSpPr>
        <p:spPr>
          <a:xfrm>
            <a:off x="2733675" y="1157550"/>
            <a:ext cx="1972800" cy="36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b="1">
                <a:solidFill>
                  <a:schemeClr val="dk1"/>
                </a:solidFill>
                <a:latin typeface="Oswald"/>
                <a:ea typeface="Oswald"/>
                <a:cs typeface="Oswald"/>
                <a:sym typeface="Oswald"/>
              </a:rPr>
              <a:t>Variable.java</a:t>
            </a:r>
            <a:endParaRPr sz="1800" b="1">
              <a:solidFill>
                <a:schemeClr val="dk1"/>
              </a:solidFill>
              <a:latin typeface="Oswald"/>
              <a:ea typeface="Oswald"/>
              <a:cs typeface="Oswald"/>
              <a:sym typeface="Oswald"/>
            </a:endParaRPr>
          </a:p>
        </p:txBody>
      </p:sp>
      <p:sp>
        <p:nvSpPr>
          <p:cNvPr id="201" name="Google Shape;201;p30"/>
          <p:cNvSpPr txBox="1"/>
          <p:nvPr/>
        </p:nvSpPr>
        <p:spPr>
          <a:xfrm>
            <a:off x="6030675" y="550763"/>
            <a:ext cx="1972800" cy="36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b="1">
                <a:solidFill>
                  <a:schemeClr val="dk1"/>
                </a:solidFill>
                <a:latin typeface="Oswald"/>
                <a:ea typeface="Oswald"/>
                <a:cs typeface="Oswald"/>
                <a:sym typeface="Oswald"/>
              </a:rPr>
              <a:t>Asig.java</a:t>
            </a:r>
            <a:endParaRPr sz="1800" b="1">
              <a:solidFill>
                <a:schemeClr val="dk1"/>
              </a:solidFill>
              <a:latin typeface="Oswald"/>
              <a:ea typeface="Oswald"/>
              <a:cs typeface="Oswald"/>
              <a:sym typeface="Oswald"/>
            </a:endParaRPr>
          </a:p>
        </p:txBody>
      </p:sp>
      <p:sp>
        <p:nvSpPr>
          <p:cNvPr id="202" name="Google Shape;202;p3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18</a:t>
            </a:fld>
            <a:endParaRPr/>
          </a:p>
        </p:txBody>
      </p:sp>
      <p:sp>
        <p:nvSpPr>
          <p:cNvPr id="203" name="Google Shape;203;p30"/>
          <p:cNvSpPr txBox="1"/>
          <p:nvPr/>
        </p:nvSpPr>
        <p:spPr>
          <a:xfrm>
            <a:off x="311700" y="1305950"/>
            <a:ext cx="1972800" cy="36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1691" b="1">
                <a:solidFill>
                  <a:schemeClr val="dk1"/>
                </a:solidFill>
                <a:latin typeface="Oswald"/>
                <a:ea typeface="Oswald"/>
                <a:cs typeface="Oswald"/>
                <a:sym typeface="Oswald"/>
              </a:rPr>
              <a:t>ConsitencyArc.java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endParaRPr sz="1800" b="1">
              <a:solidFill>
                <a:schemeClr val="dk1"/>
              </a:solidFill>
              <a:latin typeface="Oswald"/>
              <a:ea typeface="Oswald"/>
              <a:cs typeface="Oswald"/>
              <a:sym typeface="Oswald"/>
            </a:endParaRPr>
          </a:p>
        </p:txBody>
      </p:sp>
      <p:sp>
        <p:nvSpPr>
          <p:cNvPr id="204" name="Google Shape;204;p30"/>
          <p:cNvSpPr txBox="1"/>
          <p:nvPr/>
        </p:nvSpPr>
        <p:spPr>
          <a:xfrm>
            <a:off x="5828075" y="2735250"/>
            <a:ext cx="1972800" cy="361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1691" b="1">
                <a:solidFill>
                  <a:schemeClr val="dk1"/>
                </a:solidFill>
                <a:latin typeface="Oswald"/>
                <a:ea typeface="Oswald"/>
                <a:cs typeface="Oswald"/>
                <a:sym typeface="Oswald"/>
              </a:rPr>
              <a:t>sudokuState.java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endParaRPr sz="1800" b="1">
              <a:solidFill>
                <a:schemeClr val="dk1"/>
              </a:solidFill>
              <a:latin typeface="Oswald"/>
              <a:ea typeface="Oswald"/>
              <a:cs typeface="Oswald"/>
              <a:sym typeface="Oswald"/>
            </a:endParaRPr>
          </a:p>
        </p:txBody>
      </p:sp>
      <p:pic>
        <p:nvPicPr>
          <p:cNvPr id="205" name="Google Shape;205;p30"/>
          <p:cNvPicPr preferRelativeResize="0"/>
          <p:nvPr/>
        </p:nvPicPr>
        <p:blipFill>
          <a:blip r:embed="rId3">
            <a:alphaModFix/>
          </a:blip>
          <a:stretch>
            <a:fillRect/>
          </a:stretch>
        </p:blipFill>
        <p:spPr>
          <a:xfrm>
            <a:off x="162075" y="1955375"/>
            <a:ext cx="2324123" cy="2402999"/>
          </a:xfrm>
          <a:prstGeom prst="rect">
            <a:avLst/>
          </a:prstGeom>
          <a:noFill/>
          <a:ln>
            <a:noFill/>
          </a:ln>
        </p:spPr>
      </p:pic>
      <p:pic>
        <p:nvPicPr>
          <p:cNvPr id="206" name="Google Shape;206;p30"/>
          <p:cNvPicPr preferRelativeResize="0"/>
          <p:nvPr/>
        </p:nvPicPr>
        <p:blipFill>
          <a:blip r:embed="rId4">
            <a:alphaModFix/>
          </a:blip>
          <a:stretch>
            <a:fillRect/>
          </a:stretch>
        </p:blipFill>
        <p:spPr>
          <a:xfrm>
            <a:off x="2733675" y="1739973"/>
            <a:ext cx="2089125" cy="2833824"/>
          </a:xfrm>
          <a:prstGeom prst="rect">
            <a:avLst/>
          </a:prstGeom>
          <a:noFill/>
          <a:ln>
            <a:noFill/>
          </a:ln>
        </p:spPr>
      </p:pic>
      <p:pic>
        <p:nvPicPr>
          <p:cNvPr id="207" name="Google Shape;207;p30"/>
          <p:cNvPicPr preferRelativeResize="0"/>
          <p:nvPr/>
        </p:nvPicPr>
        <p:blipFill>
          <a:blip r:embed="rId5">
            <a:alphaModFix/>
          </a:blip>
          <a:stretch>
            <a:fillRect/>
          </a:stretch>
        </p:blipFill>
        <p:spPr>
          <a:xfrm>
            <a:off x="5712798" y="1095773"/>
            <a:ext cx="2777449" cy="1511711"/>
          </a:xfrm>
          <a:prstGeom prst="rect">
            <a:avLst/>
          </a:prstGeom>
          <a:noFill/>
          <a:ln>
            <a:noFill/>
          </a:ln>
        </p:spPr>
      </p:pic>
      <p:pic>
        <p:nvPicPr>
          <p:cNvPr id="208" name="Google Shape;208;p30"/>
          <p:cNvPicPr preferRelativeResize="0"/>
          <p:nvPr/>
        </p:nvPicPr>
        <p:blipFill>
          <a:blip r:embed="rId6">
            <a:alphaModFix/>
          </a:blip>
          <a:stretch>
            <a:fillRect/>
          </a:stretch>
        </p:blipFill>
        <p:spPr>
          <a:xfrm>
            <a:off x="5828075" y="3224225"/>
            <a:ext cx="2114026" cy="174224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Algorithms</a:t>
            </a:r>
            <a:endParaRPr/>
          </a:p>
        </p:txBody>
      </p:sp>
      <p:sp>
        <p:nvSpPr>
          <p:cNvPr id="214" name="Google Shape;214;p31"/>
          <p:cNvSpPr txBox="1">
            <a:spLocks noGrp="1"/>
          </p:cNvSpPr>
          <p:nvPr>
            <p:ph type="body" idx="1"/>
          </p:nvPr>
        </p:nvSpPr>
        <p:spPr>
          <a:xfrm>
            <a:off x="311700" y="1152475"/>
            <a:ext cx="3644100" cy="3638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s" sz="1691" b="1">
                <a:solidFill>
                  <a:schemeClr val="dk1"/>
                </a:solidFill>
                <a:latin typeface="Oswald"/>
                <a:ea typeface="Oswald"/>
                <a:cs typeface="Oswald"/>
                <a:sym typeface="Oswald"/>
              </a:rPr>
              <a:t>ac3.java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r>
              <a:rPr lang="es" sz="1391">
                <a:solidFill>
                  <a:srgbClr val="B7B7B7"/>
                </a:solidFill>
                <a:latin typeface="Oswald"/>
                <a:ea typeface="Oswald"/>
                <a:cs typeface="Oswald"/>
                <a:sym typeface="Oswald"/>
              </a:rPr>
              <a:t>implements the AC-3 (Arc Consistency 3) algorithm.</a:t>
            </a:r>
            <a:endParaRPr sz="1391">
              <a:solidFill>
                <a:srgbClr val="B7B7B7"/>
              </a:solidFill>
              <a:latin typeface="Oswald"/>
              <a:ea typeface="Oswald"/>
              <a:cs typeface="Oswald"/>
              <a:sym typeface="Oswald"/>
            </a:endParaRPr>
          </a:p>
          <a:p>
            <a:pPr marL="0" lvl="0" indent="0" algn="l" rtl="0">
              <a:spcBef>
                <a:spcPts val="1200"/>
              </a:spcBef>
              <a:spcAft>
                <a:spcPts val="0"/>
              </a:spcAft>
              <a:buNone/>
            </a:pPr>
            <a:r>
              <a:rPr lang="es" sz="1391">
                <a:solidFill>
                  <a:srgbClr val="B7B7B7"/>
                </a:solidFill>
                <a:latin typeface="Oswald"/>
                <a:ea typeface="Oswald"/>
                <a:cs typeface="Oswald"/>
                <a:sym typeface="Oswald"/>
              </a:rPr>
              <a:t>It reduce the domains of variables by ensuring arc consistency.</a:t>
            </a:r>
            <a:endParaRPr sz="1391">
              <a:solidFill>
                <a:srgbClr val="B7B7B7"/>
              </a:solidFill>
              <a:latin typeface="Oswald"/>
              <a:ea typeface="Oswald"/>
              <a:cs typeface="Oswald"/>
              <a:sym typeface="Oswald"/>
            </a:endParaRPr>
          </a:p>
          <a:p>
            <a:pPr marL="0" lvl="0" indent="0" algn="l" rtl="0">
              <a:spcBef>
                <a:spcPts val="1200"/>
              </a:spcBef>
              <a:spcAft>
                <a:spcPts val="0"/>
              </a:spcAft>
              <a:buNone/>
            </a:pPr>
            <a:r>
              <a:rPr lang="es" sz="1391">
                <a:solidFill>
                  <a:srgbClr val="B7B7B7"/>
                </a:solidFill>
                <a:latin typeface="Oswald"/>
                <a:ea typeface="Oswald"/>
                <a:cs typeface="Oswald"/>
                <a:sym typeface="Oswald"/>
              </a:rPr>
              <a:t>The class identifies all relationships (arcs) between variables and checks them for consistency.</a:t>
            </a:r>
            <a:endParaRPr sz="1391">
              <a:solidFill>
                <a:srgbClr val="B7B7B7"/>
              </a:solidFill>
              <a:latin typeface="Oswald"/>
              <a:ea typeface="Oswald"/>
              <a:cs typeface="Oswald"/>
              <a:sym typeface="Oswald"/>
            </a:endParaRPr>
          </a:p>
          <a:p>
            <a:pPr marL="0" lvl="0" indent="0" algn="l" rtl="0">
              <a:spcBef>
                <a:spcPts val="1200"/>
              </a:spcBef>
              <a:spcAft>
                <a:spcPts val="0"/>
              </a:spcAft>
              <a:buNone/>
            </a:pPr>
            <a:r>
              <a:rPr lang="es" sz="1391">
                <a:solidFill>
                  <a:srgbClr val="B7B7B7"/>
                </a:solidFill>
                <a:latin typeface="Oswald"/>
                <a:ea typeface="Oswald"/>
                <a:cs typeface="Oswald"/>
                <a:sym typeface="Oswald"/>
              </a:rPr>
              <a:t>The algorithm iterates through all arcs and ensures that for every variable, there exists a value in its domain that satisfies the constraints with connected variables.</a:t>
            </a:r>
            <a:endParaRPr sz="1391">
              <a:solidFill>
                <a:srgbClr val="B7B7B7"/>
              </a:solidFill>
              <a:latin typeface="Oswald"/>
              <a:ea typeface="Oswald"/>
              <a:cs typeface="Oswald"/>
              <a:sym typeface="Oswald"/>
            </a:endParaRPr>
          </a:p>
          <a:p>
            <a:pPr marL="0" lvl="0" indent="0" algn="l" rtl="0">
              <a:spcBef>
                <a:spcPts val="1200"/>
              </a:spcBef>
              <a:spcAft>
                <a:spcPts val="1200"/>
              </a:spcAft>
              <a:buNone/>
            </a:pPr>
            <a:r>
              <a:rPr lang="es" sz="1391">
                <a:solidFill>
                  <a:srgbClr val="B7B7B7"/>
                </a:solidFill>
                <a:latin typeface="Oswald"/>
                <a:ea typeface="Oswald"/>
                <a:cs typeface="Oswald"/>
                <a:sym typeface="Oswald"/>
              </a:rPr>
              <a:t>Inconsistent arcs trigger domain reductions and further checks.</a:t>
            </a:r>
            <a:endParaRPr sz="1391">
              <a:solidFill>
                <a:srgbClr val="B7B7B7"/>
              </a:solidFill>
              <a:latin typeface="Oswald"/>
              <a:ea typeface="Oswald"/>
              <a:cs typeface="Oswald"/>
              <a:sym typeface="Oswald"/>
            </a:endParaRPr>
          </a:p>
        </p:txBody>
      </p:sp>
      <p:sp>
        <p:nvSpPr>
          <p:cNvPr id="215" name="Google Shape;215;p31"/>
          <p:cNvSpPr txBox="1">
            <a:spLocks noGrp="1"/>
          </p:cNvSpPr>
          <p:nvPr>
            <p:ph type="body" idx="1"/>
          </p:nvPr>
        </p:nvSpPr>
        <p:spPr>
          <a:xfrm>
            <a:off x="4043325" y="1152475"/>
            <a:ext cx="4472100" cy="347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688"/>
              <a:buNone/>
            </a:pPr>
            <a:r>
              <a:rPr lang="es" sz="1625" b="1">
                <a:solidFill>
                  <a:schemeClr val="dk1"/>
                </a:solidFill>
                <a:latin typeface="Oswald"/>
                <a:ea typeface="Oswald"/>
                <a:cs typeface="Oswald"/>
                <a:sym typeface="Oswald"/>
              </a:rPr>
              <a:t>search.java</a:t>
            </a:r>
            <a:endParaRPr sz="1625" b="1">
              <a:solidFill>
                <a:schemeClr val="dk1"/>
              </a:solidFill>
              <a:latin typeface="Oswald"/>
              <a:ea typeface="Oswald"/>
              <a:cs typeface="Oswald"/>
              <a:sym typeface="Oswald"/>
            </a:endParaRPr>
          </a:p>
          <a:p>
            <a:pPr marL="0" lvl="0" indent="0" algn="l" rtl="0">
              <a:spcBef>
                <a:spcPts val="1200"/>
              </a:spcBef>
              <a:spcAft>
                <a:spcPts val="0"/>
              </a:spcAft>
              <a:buSzPts val="688"/>
              <a:buNone/>
            </a:pPr>
            <a:r>
              <a:rPr lang="es" sz="1425">
                <a:latin typeface="Oswald"/>
                <a:ea typeface="Oswald"/>
                <a:cs typeface="Oswald"/>
                <a:sym typeface="Oswald"/>
              </a:rPr>
              <a:t>Implements a backtracking search with forward checking algorithm:</a:t>
            </a:r>
            <a:endParaRPr sz="1425">
              <a:latin typeface="Oswald"/>
              <a:ea typeface="Oswald"/>
              <a:cs typeface="Oswald"/>
              <a:sym typeface="Oswald"/>
            </a:endParaRPr>
          </a:p>
          <a:p>
            <a:pPr marL="0" lvl="0" indent="0" algn="l" rtl="0">
              <a:spcBef>
                <a:spcPts val="1200"/>
              </a:spcBef>
              <a:spcAft>
                <a:spcPts val="0"/>
              </a:spcAft>
              <a:buSzPts val="688"/>
              <a:buNone/>
            </a:pPr>
            <a:r>
              <a:rPr lang="es" sz="1225">
                <a:latin typeface="Oswald"/>
                <a:ea typeface="Oswald"/>
                <a:cs typeface="Oswald"/>
                <a:sym typeface="Oswald"/>
              </a:rPr>
              <a:t>Implements backtracking to explore variable assignments systematically.</a:t>
            </a:r>
            <a:endParaRPr sz="1225">
              <a:latin typeface="Oswald"/>
              <a:ea typeface="Oswald"/>
              <a:cs typeface="Oswald"/>
              <a:sym typeface="Oswald"/>
            </a:endParaRPr>
          </a:p>
          <a:p>
            <a:pPr marL="0" lvl="0" indent="0" algn="l" rtl="0">
              <a:spcBef>
                <a:spcPts val="1200"/>
              </a:spcBef>
              <a:spcAft>
                <a:spcPts val="0"/>
              </a:spcAft>
              <a:buSzPts val="688"/>
              <a:buNone/>
            </a:pPr>
            <a:r>
              <a:rPr lang="es" sz="1225">
                <a:latin typeface="Oswald"/>
                <a:ea typeface="Oswald"/>
                <a:cs typeface="Oswald"/>
                <a:sym typeface="Oswald"/>
              </a:rPr>
              <a:t>Uses forward checking to reduce the domains of unassigned variables, avoiding unnecessary computation.</a:t>
            </a:r>
            <a:endParaRPr sz="1225">
              <a:latin typeface="Oswald"/>
              <a:ea typeface="Oswald"/>
              <a:cs typeface="Oswald"/>
              <a:sym typeface="Oswald"/>
            </a:endParaRPr>
          </a:p>
          <a:p>
            <a:pPr marL="0" lvl="0" indent="0" algn="l" rtl="0">
              <a:spcBef>
                <a:spcPts val="1200"/>
              </a:spcBef>
              <a:spcAft>
                <a:spcPts val="0"/>
              </a:spcAft>
              <a:buNone/>
            </a:pPr>
            <a:r>
              <a:rPr lang="es" sz="1225">
                <a:latin typeface="Oswald"/>
                <a:ea typeface="Oswald"/>
                <a:cs typeface="Oswald"/>
                <a:sym typeface="Oswald"/>
              </a:rPr>
              <a:t>Incorporates two types of constraints:</a:t>
            </a:r>
            <a:endParaRPr sz="1225">
              <a:latin typeface="Oswald"/>
              <a:ea typeface="Oswald"/>
              <a:cs typeface="Oswald"/>
              <a:sym typeface="Oswald"/>
            </a:endParaRPr>
          </a:p>
          <a:p>
            <a:pPr marL="0" lvl="0" indent="0" algn="l" rtl="0">
              <a:spcBef>
                <a:spcPts val="1200"/>
              </a:spcBef>
              <a:spcAft>
                <a:spcPts val="0"/>
              </a:spcAft>
              <a:buNone/>
            </a:pPr>
            <a:r>
              <a:rPr lang="es" sz="1225">
                <a:latin typeface="Oswald"/>
                <a:ea typeface="Oswald"/>
                <a:cs typeface="Oswald"/>
                <a:sym typeface="Oswald"/>
              </a:rPr>
              <a:t>Equality Constraint (equal_to): Ensures variables are assigned specific values.</a:t>
            </a:r>
            <a:endParaRPr sz="1225">
              <a:latin typeface="Oswald"/>
              <a:ea typeface="Oswald"/>
              <a:cs typeface="Oswald"/>
              <a:sym typeface="Oswald"/>
            </a:endParaRPr>
          </a:p>
          <a:p>
            <a:pPr marL="0" lvl="0" indent="0" algn="l" rtl="0">
              <a:spcBef>
                <a:spcPts val="1200"/>
              </a:spcBef>
              <a:spcAft>
                <a:spcPts val="0"/>
              </a:spcAft>
              <a:buNone/>
            </a:pPr>
            <a:r>
              <a:rPr lang="es" sz="1225">
                <a:latin typeface="Oswald"/>
                <a:ea typeface="Oswald"/>
                <a:cs typeface="Oswald"/>
                <a:sym typeface="Oswald"/>
              </a:rPr>
              <a:t>All Disjoint Constraint (alldisjoint): Ensures uniqueness of values within rows, columns, or blocks.</a:t>
            </a:r>
            <a:endParaRPr sz="1225">
              <a:latin typeface="Oswald"/>
              <a:ea typeface="Oswald"/>
              <a:cs typeface="Oswald"/>
              <a:sym typeface="Oswald"/>
            </a:endParaRPr>
          </a:p>
          <a:p>
            <a:pPr marL="0" lvl="0" indent="0" algn="l" rtl="0">
              <a:spcBef>
                <a:spcPts val="1200"/>
              </a:spcBef>
              <a:spcAft>
                <a:spcPts val="1200"/>
              </a:spcAft>
              <a:buSzPts val="688"/>
              <a:buNone/>
            </a:pPr>
            <a:endParaRPr sz="1225">
              <a:latin typeface="Oswald"/>
              <a:ea typeface="Oswald"/>
              <a:cs typeface="Oswald"/>
              <a:sym typeface="Oswald"/>
            </a:endParaRPr>
          </a:p>
        </p:txBody>
      </p:sp>
      <p:sp>
        <p:nvSpPr>
          <p:cNvPr id="216" name="Google Shape;216;p3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Introduction to the project's subject</a:t>
            </a:r>
            <a:endParaRPr b="1"/>
          </a:p>
        </p:txBody>
      </p:sp>
      <p:sp>
        <p:nvSpPr>
          <p:cNvPr id="67" name="Google Shape;67;p14"/>
          <p:cNvSpPr txBox="1">
            <a:spLocks noGrp="1"/>
          </p:cNvSpPr>
          <p:nvPr>
            <p:ph type="body" idx="1"/>
          </p:nvPr>
        </p:nvSpPr>
        <p:spPr>
          <a:xfrm>
            <a:off x="311700" y="11307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700">
                <a:latin typeface="Oswald"/>
                <a:ea typeface="Oswald"/>
                <a:cs typeface="Oswald"/>
                <a:sym typeface="Oswald"/>
              </a:rPr>
              <a:t>Solving a Constraint Satisfaction Problem (CSP), with a focus on applications, in our case Sudoku solving.</a:t>
            </a:r>
            <a:endParaRPr sz="1500">
              <a:latin typeface="Oswald"/>
              <a:ea typeface="Oswald"/>
              <a:cs typeface="Oswald"/>
              <a:sym typeface="Oswald"/>
            </a:endParaRPr>
          </a:p>
        </p:txBody>
      </p:sp>
      <p:pic>
        <p:nvPicPr>
          <p:cNvPr id="68" name="Google Shape;68;p14" descr="File:Sudoku00.png - Wikimedia Commons"/>
          <p:cNvPicPr preferRelativeResize="0"/>
          <p:nvPr/>
        </p:nvPicPr>
        <p:blipFill>
          <a:blip r:embed="rId3">
            <a:alphaModFix/>
          </a:blip>
          <a:stretch>
            <a:fillRect/>
          </a:stretch>
        </p:blipFill>
        <p:spPr>
          <a:xfrm>
            <a:off x="2992125" y="1816425"/>
            <a:ext cx="3159750" cy="2977350"/>
          </a:xfrm>
          <a:prstGeom prst="rect">
            <a:avLst/>
          </a:prstGeom>
          <a:noFill/>
          <a:ln>
            <a:noFill/>
          </a:ln>
        </p:spPr>
      </p:pic>
      <p:sp>
        <p:nvSpPr>
          <p:cNvPr id="69" name="Google Shape;69;p1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Algorithms</a:t>
            </a:r>
            <a:endParaRPr/>
          </a:p>
        </p:txBody>
      </p:sp>
      <p:sp>
        <p:nvSpPr>
          <p:cNvPr id="222" name="Google Shape;222;p3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20</a:t>
            </a:fld>
            <a:endParaRPr/>
          </a:p>
        </p:txBody>
      </p:sp>
      <p:pic>
        <p:nvPicPr>
          <p:cNvPr id="223" name="Google Shape;223;p32"/>
          <p:cNvPicPr preferRelativeResize="0"/>
          <p:nvPr/>
        </p:nvPicPr>
        <p:blipFill>
          <a:blip r:embed="rId3">
            <a:alphaModFix/>
          </a:blip>
          <a:stretch>
            <a:fillRect/>
          </a:stretch>
        </p:blipFill>
        <p:spPr>
          <a:xfrm>
            <a:off x="228325" y="1329100"/>
            <a:ext cx="3858299" cy="3615250"/>
          </a:xfrm>
          <a:prstGeom prst="rect">
            <a:avLst/>
          </a:prstGeom>
          <a:noFill/>
          <a:ln>
            <a:noFill/>
          </a:ln>
        </p:spPr>
      </p:pic>
      <p:pic>
        <p:nvPicPr>
          <p:cNvPr id="224" name="Google Shape;224;p32"/>
          <p:cNvPicPr preferRelativeResize="0"/>
          <p:nvPr/>
        </p:nvPicPr>
        <p:blipFill>
          <a:blip r:embed="rId4">
            <a:alphaModFix/>
          </a:blip>
          <a:stretch>
            <a:fillRect/>
          </a:stretch>
        </p:blipFill>
        <p:spPr>
          <a:xfrm>
            <a:off x="4572000" y="1391575"/>
            <a:ext cx="4159083" cy="3358485"/>
          </a:xfrm>
          <a:prstGeom prst="rect">
            <a:avLst/>
          </a:prstGeom>
          <a:noFill/>
          <a:ln>
            <a:noFill/>
          </a:ln>
        </p:spPr>
      </p:pic>
      <p:sp>
        <p:nvSpPr>
          <p:cNvPr id="225" name="Google Shape;225;p32"/>
          <p:cNvSpPr txBox="1"/>
          <p:nvPr/>
        </p:nvSpPr>
        <p:spPr>
          <a:xfrm>
            <a:off x="2113775" y="966300"/>
            <a:ext cx="1791600" cy="25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1691" b="1">
                <a:solidFill>
                  <a:schemeClr val="dk1"/>
                </a:solidFill>
                <a:latin typeface="Oswald"/>
                <a:ea typeface="Oswald"/>
                <a:cs typeface="Oswald"/>
                <a:sym typeface="Oswald"/>
              </a:rPr>
              <a:t>ac3.java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endParaRPr sz="1800">
              <a:solidFill>
                <a:schemeClr val="accent3"/>
              </a:solidFill>
              <a:latin typeface="Average"/>
              <a:ea typeface="Average"/>
              <a:cs typeface="Average"/>
              <a:sym typeface="Average"/>
            </a:endParaRPr>
          </a:p>
        </p:txBody>
      </p:sp>
      <p:sp>
        <p:nvSpPr>
          <p:cNvPr id="226" name="Google Shape;226;p32"/>
          <p:cNvSpPr txBox="1"/>
          <p:nvPr/>
        </p:nvSpPr>
        <p:spPr>
          <a:xfrm>
            <a:off x="5755738" y="966300"/>
            <a:ext cx="1791600" cy="25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1691" b="1">
                <a:solidFill>
                  <a:schemeClr val="dk1"/>
                </a:solidFill>
                <a:latin typeface="Oswald"/>
                <a:ea typeface="Oswald"/>
                <a:cs typeface="Oswald"/>
                <a:sym typeface="Oswald"/>
              </a:rPr>
              <a:t>search.java</a:t>
            </a:r>
            <a:endParaRPr sz="1691" b="1">
              <a:solidFill>
                <a:schemeClr val="dk1"/>
              </a:solidFill>
              <a:latin typeface="Oswald"/>
              <a:ea typeface="Oswald"/>
              <a:cs typeface="Oswald"/>
              <a:sym typeface="Oswald"/>
            </a:endParaRPr>
          </a:p>
          <a:p>
            <a:pPr marL="0" lvl="0" indent="0" algn="l" rtl="0">
              <a:spcBef>
                <a:spcPts val="1200"/>
              </a:spcBef>
              <a:spcAft>
                <a:spcPts val="0"/>
              </a:spcAft>
              <a:buNone/>
            </a:pPr>
            <a:endParaRPr sz="1800">
              <a:solidFill>
                <a:schemeClr val="accent3"/>
              </a:solidFill>
              <a:latin typeface="Average"/>
              <a:ea typeface="Average"/>
              <a:cs typeface="Average"/>
              <a:sym typeface="Averag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Restrictions</a:t>
            </a:r>
            <a:endParaRPr/>
          </a:p>
        </p:txBody>
      </p:sp>
      <p:sp>
        <p:nvSpPr>
          <p:cNvPr id="232" name="Google Shape;232;p33"/>
          <p:cNvSpPr txBox="1">
            <a:spLocks noGrp="1"/>
          </p:cNvSpPr>
          <p:nvPr>
            <p:ph type="body" idx="1"/>
          </p:nvPr>
        </p:nvSpPr>
        <p:spPr>
          <a:xfrm>
            <a:off x="311700" y="1152475"/>
            <a:ext cx="2439000" cy="2159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sz="1691" b="1">
                <a:solidFill>
                  <a:schemeClr val="dk1"/>
                </a:solidFill>
                <a:latin typeface="Oswald"/>
                <a:ea typeface="Oswald"/>
                <a:cs typeface="Oswald"/>
                <a:sym typeface="Oswald"/>
              </a:rPr>
              <a:t>alldisjoint.java</a:t>
            </a:r>
            <a:endParaRPr sz="1691" b="1">
              <a:solidFill>
                <a:schemeClr val="dk1"/>
              </a:solidFill>
              <a:latin typeface="Oswald"/>
              <a:ea typeface="Oswald"/>
              <a:cs typeface="Oswald"/>
              <a:sym typeface="Oswald"/>
            </a:endParaRPr>
          </a:p>
          <a:p>
            <a:pPr marL="0" lvl="0" indent="0" algn="l" rtl="0">
              <a:spcBef>
                <a:spcPts val="1200"/>
              </a:spcBef>
              <a:spcAft>
                <a:spcPts val="1200"/>
              </a:spcAft>
              <a:buNone/>
            </a:pPr>
            <a:r>
              <a:rPr lang="es">
                <a:latin typeface="Oswald"/>
                <a:ea typeface="Oswald"/>
                <a:cs typeface="Oswald"/>
                <a:sym typeface="Oswald"/>
              </a:rPr>
              <a:t>Implements a restric interface, and ensures that a group of assignments (asig) follows the "all disjoint" constraint</a:t>
            </a:r>
            <a:endParaRPr>
              <a:latin typeface="Oswald"/>
              <a:ea typeface="Oswald"/>
              <a:cs typeface="Oswald"/>
              <a:sym typeface="Oswald"/>
            </a:endParaRPr>
          </a:p>
        </p:txBody>
      </p:sp>
      <p:sp>
        <p:nvSpPr>
          <p:cNvPr id="233" name="Google Shape;233;p33"/>
          <p:cNvSpPr txBox="1">
            <a:spLocks noGrp="1"/>
          </p:cNvSpPr>
          <p:nvPr>
            <p:ph type="body" idx="1"/>
          </p:nvPr>
        </p:nvSpPr>
        <p:spPr>
          <a:xfrm>
            <a:off x="3379000" y="1112200"/>
            <a:ext cx="2439000" cy="347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688"/>
              <a:buNone/>
            </a:pPr>
            <a:r>
              <a:rPr lang="es" sz="1725" b="1">
                <a:solidFill>
                  <a:schemeClr val="dk1"/>
                </a:solidFill>
                <a:latin typeface="Oswald"/>
                <a:ea typeface="Oswald"/>
                <a:cs typeface="Oswald"/>
                <a:sym typeface="Oswald"/>
              </a:rPr>
              <a:t>equals_to.java</a:t>
            </a:r>
            <a:endParaRPr sz="1725" b="1">
              <a:solidFill>
                <a:schemeClr val="dk1"/>
              </a:solidFill>
              <a:latin typeface="Oswald"/>
              <a:ea typeface="Oswald"/>
              <a:cs typeface="Oswald"/>
              <a:sym typeface="Oswald"/>
            </a:endParaRPr>
          </a:p>
          <a:p>
            <a:pPr marL="0" lvl="0" indent="0" algn="l" rtl="0">
              <a:spcBef>
                <a:spcPts val="1200"/>
              </a:spcBef>
              <a:spcAft>
                <a:spcPts val="1200"/>
              </a:spcAft>
              <a:buSzPts val="688"/>
              <a:buNone/>
            </a:pPr>
            <a:r>
              <a:rPr lang="es" sz="1725">
                <a:latin typeface="Oswald"/>
                <a:ea typeface="Oswald"/>
                <a:cs typeface="Oswald"/>
                <a:sym typeface="Oswald"/>
              </a:rPr>
              <a:t>Implements a constraint that enforces a variable to be equal to a specific value.</a:t>
            </a:r>
            <a:endParaRPr sz="1725">
              <a:latin typeface="Oswald"/>
              <a:ea typeface="Oswald"/>
              <a:cs typeface="Oswald"/>
              <a:sym typeface="Oswald"/>
            </a:endParaRPr>
          </a:p>
        </p:txBody>
      </p:sp>
      <p:sp>
        <p:nvSpPr>
          <p:cNvPr id="234" name="Google Shape;234;p33"/>
          <p:cNvSpPr txBox="1">
            <a:spLocks noGrp="1"/>
          </p:cNvSpPr>
          <p:nvPr>
            <p:ph type="body" idx="1"/>
          </p:nvPr>
        </p:nvSpPr>
        <p:spPr>
          <a:xfrm>
            <a:off x="6311100" y="1152475"/>
            <a:ext cx="2053200" cy="2508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b="1">
                <a:solidFill>
                  <a:schemeClr val="dk1"/>
                </a:solidFill>
                <a:latin typeface="Oswald"/>
                <a:ea typeface="Oswald"/>
                <a:cs typeface="Oswald"/>
                <a:sym typeface="Oswald"/>
              </a:rPr>
              <a:t>restric.java</a:t>
            </a:r>
            <a:endParaRPr b="1">
              <a:solidFill>
                <a:schemeClr val="dk1"/>
              </a:solidFill>
              <a:latin typeface="Oswald"/>
              <a:ea typeface="Oswald"/>
              <a:cs typeface="Oswald"/>
              <a:sym typeface="Oswald"/>
            </a:endParaRPr>
          </a:p>
          <a:p>
            <a:pPr marL="0" lvl="0" indent="0" algn="l" rtl="0">
              <a:spcBef>
                <a:spcPts val="1200"/>
              </a:spcBef>
              <a:spcAft>
                <a:spcPts val="1200"/>
              </a:spcAft>
              <a:buNone/>
            </a:pPr>
            <a:r>
              <a:rPr lang="es">
                <a:latin typeface="Oswald"/>
                <a:ea typeface="Oswald"/>
                <a:cs typeface="Oswald"/>
                <a:sym typeface="Oswald"/>
              </a:rPr>
              <a:t>Interface which implements if the constraint is satisfied </a:t>
            </a:r>
            <a:endParaRPr>
              <a:latin typeface="Oswald"/>
              <a:ea typeface="Oswald"/>
              <a:cs typeface="Oswald"/>
              <a:sym typeface="Oswald"/>
            </a:endParaRPr>
          </a:p>
        </p:txBody>
      </p:sp>
      <p:sp>
        <p:nvSpPr>
          <p:cNvPr id="235" name="Google Shape;235;p3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21</a:t>
            </a:fld>
            <a:endParaRPr/>
          </a:p>
        </p:txBody>
      </p:sp>
      <p:pic>
        <p:nvPicPr>
          <p:cNvPr id="236" name="Google Shape;236;p33"/>
          <p:cNvPicPr preferRelativeResize="0"/>
          <p:nvPr/>
        </p:nvPicPr>
        <p:blipFill>
          <a:blip r:embed="rId3">
            <a:alphaModFix/>
          </a:blip>
          <a:stretch>
            <a:fillRect/>
          </a:stretch>
        </p:blipFill>
        <p:spPr>
          <a:xfrm>
            <a:off x="393401" y="3154425"/>
            <a:ext cx="2156179" cy="1920176"/>
          </a:xfrm>
          <a:prstGeom prst="rect">
            <a:avLst/>
          </a:prstGeom>
          <a:noFill/>
          <a:ln>
            <a:noFill/>
          </a:ln>
        </p:spPr>
      </p:pic>
      <p:pic>
        <p:nvPicPr>
          <p:cNvPr id="237" name="Google Shape;237;p33"/>
          <p:cNvPicPr preferRelativeResize="0"/>
          <p:nvPr/>
        </p:nvPicPr>
        <p:blipFill>
          <a:blip r:embed="rId4">
            <a:alphaModFix/>
          </a:blip>
          <a:stretch>
            <a:fillRect/>
          </a:stretch>
        </p:blipFill>
        <p:spPr>
          <a:xfrm>
            <a:off x="3548225" y="2663175"/>
            <a:ext cx="2439001" cy="2159099"/>
          </a:xfrm>
          <a:prstGeom prst="rect">
            <a:avLst/>
          </a:prstGeom>
          <a:noFill/>
          <a:ln>
            <a:noFill/>
          </a:ln>
        </p:spPr>
      </p:pic>
      <p:pic>
        <p:nvPicPr>
          <p:cNvPr id="238" name="Google Shape;238;p33"/>
          <p:cNvPicPr preferRelativeResize="0"/>
          <p:nvPr/>
        </p:nvPicPr>
        <p:blipFill>
          <a:blip r:embed="rId5">
            <a:alphaModFix/>
          </a:blip>
          <a:stretch>
            <a:fillRect/>
          </a:stretch>
        </p:blipFill>
        <p:spPr>
          <a:xfrm>
            <a:off x="6446299" y="2663175"/>
            <a:ext cx="1918901" cy="658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Files</a:t>
            </a:r>
            <a:endParaRPr/>
          </a:p>
        </p:txBody>
      </p:sp>
      <p:sp>
        <p:nvSpPr>
          <p:cNvPr id="244" name="Google Shape;244;p34"/>
          <p:cNvSpPr txBox="1">
            <a:spLocks noGrp="1"/>
          </p:cNvSpPr>
          <p:nvPr>
            <p:ph type="body" idx="1"/>
          </p:nvPr>
        </p:nvSpPr>
        <p:spPr>
          <a:xfrm>
            <a:off x="311700" y="1017725"/>
            <a:ext cx="8606400" cy="36387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s" sz="1691" b="1">
                <a:solidFill>
                  <a:schemeClr val="dk1"/>
                </a:solidFill>
                <a:latin typeface="Oswald"/>
                <a:ea typeface="Oswald"/>
                <a:cs typeface="Oswald"/>
                <a:sym typeface="Oswald"/>
              </a:rPr>
              <a:t>Lecturefiles.java</a:t>
            </a:r>
            <a:endParaRPr sz="1691" b="1">
              <a:solidFill>
                <a:schemeClr val="dk1"/>
              </a:solidFill>
              <a:latin typeface="Oswald"/>
              <a:ea typeface="Oswald"/>
              <a:cs typeface="Oswald"/>
              <a:sym typeface="Oswald"/>
            </a:endParaRPr>
          </a:p>
          <a:p>
            <a:pPr marL="0" lvl="0" indent="0" algn="l" rtl="0">
              <a:spcBef>
                <a:spcPts val="1200"/>
              </a:spcBef>
              <a:spcAft>
                <a:spcPts val="0"/>
              </a:spcAft>
              <a:buClr>
                <a:srgbClr val="000000"/>
              </a:buClr>
              <a:buSzPts val="688"/>
              <a:buFont typeface="Arial"/>
              <a:buNone/>
            </a:pPr>
            <a:r>
              <a:rPr lang="es" sz="1400">
                <a:latin typeface="Oswald"/>
                <a:ea typeface="Oswald"/>
                <a:cs typeface="Oswald"/>
                <a:sym typeface="Oswald"/>
              </a:rPr>
              <a:t>Opens the file and initializes a Scanner to read its contents line by line.</a:t>
            </a:r>
            <a:endParaRPr sz="1400">
              <a:latin typeface="Oswald"/>
              <a:ea typeface="Oswald"/>
              <a:cs typeface="Oswald"/>
              <a:sym typeface="Oswald"/>
            </a:endParaRPr>
          </a:p>
          <a:p>
            <a:pPr marL="0" lvl="0" indent="0" algn="l" rtl="0">
              <a:spcBef>
                <a:spcPts val="1200"/>
              </a:spcBef>
              <a:spcAft>
                <a:spcPts val="0"/>
              </a:spcAft>
              <a:buClr>
                <a:srgbClr val="000000"/>
              </a:buClr>
              <a:buSzPts val="688"/>
              <a:buFont typeface="Arial"/>
              <a:buNone/>
            </a:pPr>
            <a:r>
              <a:rPr lang="es" sz="1400">
                <a:latin typeface="Oswald"/>
                <a:ea typeface="Oswald"/>
                <a:cs typeface="Oswald"/>
                <a:sym typeface="Oswald"/>
              </a:rPr>
              <a:t>For each line (puzzle) in the file, resets the restrictions and assignments lists.</a:t>
            </a:r>
            <a:endParaRPr sz="1400">
              <a:latin typeface="Oswald"/>
              <a:ea typeface="Oswald"/>
              <a:cs typeface="Oswald"/>
              <a:sym typeface="Oswald"/>
            </a:endParaRPr>
          </a:p>
          <a:p>
            <a:pPr marL="0" lvl="0" indent="0" algn="l" rtl="0">
              <a:spcBef>
                <a:spcPts val="1200"/>
              </a:spcBef>
              <a:spcAft>
                <a:spcPts val="0"/>
              </a:spcAft>
              <a:buClr>
                <a:srgbClr val="000000"/>
              </a:buClr>
              <a:buSzPts val="688"/>
              <a:buFont typeface="Arial"/>
              <a:buNone/>
            </a:pPr>
            <a:r>
              <a:rPr lang="es" sz="1400">
                <a:latin typeface="Oswald"/>
                <a:ea typeface="Oswald"/>
                <a:cs typeface="Oswald"/>
                <a:sym typeface="Oswald"/>
              </a:rPr>
              <a:t>Iterating through each cell, creates a new variable, with his row and column number. </a:t>
            </a:r>
            <a:endParaRPr sz="1400">
              <a:latin typeface="Oswald"/>
              <a:ea typeface="Oswald"/>
              <a:cs typeface="Oswald"/>
              <a:sym typeface="Oswald"/>
            </a:endParaRPr>
          </a:p>
          <a:p>
            <a:pPr marL="0" lvl="0" indent="0" algn="l" rtl="0">
              <a:spcBef>
                <a:spcPts val="1200"/>
              </a:spcBef>
              <a:spcAft>
                <a:spcPts val="0"/>
              </a:spcAft>
              <a:buClr>
                <a:srgbClr val="000000"/>
              </a:buClr>
              <a:buSzPts val="688"/>
              <a:buFont typeface="Arial"/>
              <a:buNone/>
            </a:pPr>
            <a:r>
              <a:rPr lang="es" sz="1400">
                <a:latin typeface="Oswald"/>
                <a:ea typeface="Oswald"/>
                <a:cs typeface="Oswald"/>
                <a:sym typeface="Oswald"/>
              </a:rPr>
              <a:t>For non-empty cells (not .), adds an equal_to constraint to the restrictions list, enforcing that cell's value.</a:t>
            </a:r>
            <a:endParaRPr sz="1400">
              <a:latin typeface="Oswald"/>
              <a:ea typeface="Oswald"/>
              <a:cs typeface="Oswald"/>
              <a:sym typeface="Oswald"/>
            </a:endParaRPr>
          </a:p>
          <a:p>
            <a:pPr marL="0" lvl="0" indent="0" algn="l" rtl="0">
              <a:spcBef>
                <a:spcPts val="1200"/>
              </a:spcBef>
              <a:spcAft>
                <a:spcPts val="0"/>
              </a:spcAft>
              <a:buClr>
                <a:srgbClr val="000000"/>
              </a:buClr>
              <a:buSzPts val="688"/>
              <a:buFont typeface="Arial"/>
              <a:buNone/>
            </a:pPr>
            <a:r>
              <a:rPr lang="es" sz="1400">
                <a:latin typeface="Oswald"/>
                <a:ea typeface="Oswald"/>
                <a:cs typeface="Oswald"/>
                <a:sym typeface="Oswald"/>
              </a:rPr>
              <a:t>Uses the AC-3 algorithm to prune the domains of variables, reducing the search space</a:t>
            </a:r>
            <a:endParaRPr sz="1400">
              <a:latin typeface="Oswald"/>
              <a:ea typeface="Oswald"/>
              <a:cs typeface="Oswald"/>
              <a:sym typeface="Oswald"/>
            </a:endParaRPr>
          </a:p>
          <a:p>
            <a:pPr marL="0" lvl="0" indent="0" algn="l" rtl="0">
              <a:spcBef>
                <a:spcPts val="1200"/>
              </a:spcBef>
              <a:spcAft>
                <a:spcPts val="0"/>
              </a:spcAft>
              <a:buNone/>
            </a:pPr>
            <a:r>
              <a:rPr lang="es" sz="1400">
                <a:latin typeface="Oswald"/>
                <a:ea typeface="Oswald"/>
                <a:cs typeface="Oswald"/>
                <a:sym typeface="Oswald"/>
              </a:rPr>
              <a:t>Initializes the search class and creates an initial (state_S) with the current grid, constraints, and assignments.</a:t>
            </a:r>
            <a:endParaRPr sz="1400">
              <a:latin typeface="Oswald"/>
              <a:ea typeface="Oswald"/>
              <a:cs typeface="Oswald"/>
              <a:sym typeface="Oswald"/>
            </a:endParaRPr>
          </a:p>
          <a:p>
            <a:pPr marL="0" lvl="0" indent="0" algn="l" rtl="0">
              <a:spcBef>
                <a:spcPts val="1200"/>
              </a:spcBef>
              <a:spcAft>
                <a:spcPts val="0"/>
              </a:spcAft>
              <a:buNone/>
            </a:pPr>
            <a:r>
              <a:rPr lang="es" sz="1400">
                <a:latin typeface="Oswald"/>
                <a:ea typeface="Oswald"/>
                <a:cs typeface="Oswald"/>
                <a:sym typeface="Oswald"/>
              </a:rPr>
              <a:t>Solves the puzzle using the search method.</a:t>
            </a:r>
            <a:endParaRPr sz="1400">
              <a:latin typeface="Oswald"/>
              <a:ea typeface="Oswald"/>
              <a:cs typeface="Oswald"/>
              <a:sym typeface="Oswald"/>
            </a:endParaRPr>
          </a:p>
          <a:p>
            <a:pPr marL="0" lvl="0" indent="0" algn="l" rtl="0">
              <a:spcBef>
                <a:spcPts val="1200"/>
              </a:spcBef>
              <a:spcAft>
                <a:spcPts val="0"/>
              </a:spcAft>
              <a:buNone/>
            </a:pPr>
            <a:r>
              <a:rPr lang="es" sz="1400">
                <a:latin typeface="Oswald"/>
                <a:ea typeface="Oswald"/>
                <a:cs typeface="Oswald"/>
                <a:sym typeface="Oswald"/>
              </a:rPr>
              <a:t>Writes the solution to the output file.</a:t>
            </a:r>
            <a:endParaRPr sz="1400">
              <a:latin typeface="Oswald"/>
              <a:ea typeface="Oswald"/>
              <a:cs typeface="Oswald"/>
              <a:sym typeface="Oswald"/>
            </a:endParaRPr>
          </a:p>
          <a:p>
            <a:pPr marL="0" lvl="0" indent="0" algn="l" rtl="0">
              <a:spcBef>
                <a:spcPts val="1200"/>
              </a:spcBef>
              <a:spcAft>
                <a:spcPts val="1200"/>
              </a:spcAft>
              <a:buNone/>
            </a:pPr>
            <a:r>
              <a:rPr lang="es" sz="1400">
                <a:latin typeface="Oswald"/>
                <a:ea typeface="Oswald"/>
                <a:cs typeface="Oswald"/>
                <a:sym typeface="Oswald"/>
              </a:rPr>
              <a:t>Tracks execution time for each puzzle and calculates the total and average solving time across all puzzles.</a:t>
            </a:r>
            <a:endParaRPr sz="1400">
              <a:latin typeface="Oswald"/>
              <a:ea typeface="Oswald"/>
              <a:cs typeface="Oswald"/>
              <a:sym typeface="Oswald"/>
            </a:endParaRPr>
          </a:p>
        </p:txBody>
      </p:sp>
      <p:sp>
        <p:nvSpPr>
          <p:cNvPr id="245" name="Google Shape;245;p3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22</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5"/>
          <p:cNvSpPr txBox="1"/>
          <p:nvPr/>
        </p:nvSpPr>
        <p:spPr>
          <a:xfrm>
            <a:off x="523400" y="483150"/>
            <a:ext cx="2224500" cy="362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accent3"/>
                </a:solidFill>
                <a:latin typeface="Oswald"/>
                <a:ea typeface="Oswald"/>
                <a:cs typeface="Oswald"/>
                <a:sym typeface="Oswald"/>
              </a:rPr>
              <a:t>Snippet of the code:</a:t>
            </a:r>
            <a:endParaRPr sz="1800">
              <a:solidFill>
                <a:schemeClr val="accent3"/>
              </a:solidFill>
              <a:latin typeface="Oswald"/>
              <a:ea typeface="Oswald"/>
              <a:cs typeface="Oswald"/>
              <a:sym typeface="Oswald"/>
            </a:endParaRPr>
          </a:p>
        </p:txBody>
      </p:sp>
      <p:sp>
        <p:nvSpPr>
          <p:cNvPr id="251" name="Google Shape;251;p3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23</a:t>
            </a:fld>
            <a:endParaRPr/>
          </a:p>
        </p:txBody>
      </p:sp>
      <p:pic>
        <p:nvPicPr>
          <p:cNvPr id="252" name="Google Shape;252;p35"/>
          <p:cNvPicPr preferRelativeResize="0"/>
          <p:nvPr/>
        </p:nvPicPr>
        <p:blipFill>
          <a:blip r:embed="rId3">
            <a:alphaModFix/>
          </a:blip>
          <a:stretch>
            <a:fillRect/>
          </a:stretch>
        </p:blipFill>
        <p:spPr>
          <a:xfrm>
            <a:off x="2194275" y="1056900"/>
            <a:ext cx="4358274" cy="37141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Files</a:t>
            </a:r>
            <a:endParaRPr/>
          </a:p>
        </p:txBody>
      </p:sp>
      <p:sp>
        <p:nvSpPr>
          <p:cNvPr id="258" name="Google Shape;258;p36"/>
          <p:cNvSpPr txBox="1">
            <a:spLocks noGrp="1"/>
          </p:cNvSpPr>
          <p:nvPr>
            <p:ph type="body" idx="1"/>
          </p:nvPr>
        </p:nvSpPr>
        <p:spPr>
          <a:xfrm>
            <a:off x="311700" y="1152475"/>
            <a:ext cx="2949600" cy="26523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s" sz="2124" b="1">
                <a:solidFill>
                  <a:schemeClr val="dk1"/>
                </a:solidFill>
                <a:latin typeface="Oswald"/>
                <a:ea typeface="Oswald"/>
                <a:cs typeface="Oswald"/>
                <a:sym typeface="Oswald"/>
              </a:rPr>
              <a:t>Writefiles.java</a:t>
            </a:r>
            <a:endParaRPr sz="2124" b="1">
              <a:solidFill>
                <a:schemeClr val="dk1"/>
              </a:solidFill>
              <a:latin typeface="Oswald"/>
              <a:ea typeface="Oswald"/>
              <a:cs typeface="Oswald"/>
              <a:sym typeface="Oswald"/>
            </a:endParaRPr>
          </a:p>
          <a:p>
            <a:pPr marL="0" lvl="0" indent="0" algn="l" rtl="0">
              <a:spcBef>
                <a:spcPts val="1200"/>
              </a:spcBef>
              <a:spcAft>
                <a:spcPts val="0"/>
              </a:spcAft>
              <a:buNone/>
            </a:pPr>
            <a:r>
              <a:rPr lang="es" sz="2250">
                <a:latin typeface="Oswald"/>
                <a:ea typeface="Oswald"/>
                <a:cs typeface="Oswald"/>
                <a:sym typeface="Oswald"/>
              </a:rPr>
              <a:t>Ensures the output file is ready for writing.</a:t>
            </a:r>
            <a:endParaRPr sz="2250">
              <a:latin typeface="Oswald"/>
              <a:ea typeface="Oswald"/>
              <a:cs typeface="Oswald"/>
              <a:sym typeface="Oswald"/>
            </a:endParaRPr>
          </a:p>
          <a:p>
            <a:pPr marL="0" lvl="0" indent="0" algn="l" rtl="0">
              <a:spcBef>
                <a:spcPts val="1200"/>
              </a:spcBef>
              <a:spcAft>
                <a:spcPts val="1200"/>
              </a:spcAft>
              <a:buNone/>
            </a:pPr>
            <a:r>
              <a:rPr lang="es" sz="2250">
                <a:latin typeface="Oswald"/>
                <a:ea typeface="Oswald"/>
                <a:cs typeface="Oswald"/>
                <a:sym typeface="Oswald"/>
              </a:rPr>
              <a:t>Formats and appends solutions to the file without overwriting existing data.</a:t>
            </a:r>
            <a:endParaRPr sz="2250" b="1">
              <a:solidFill>
                <a:schemeClr val="dk1"/>
              </a:solidFill>
              <a:latin typeface="Oswald"/>
              <a:ea typeface="Oswald"/>
              <a:cs typeface="Oswald"/>
              <a:sym typeface="Oswald"/>
            </a:endParaRPr>
          </a:p>
        </p:txBody>
      </p:sp>
      <p:sp>
        <p:nvSpPr>
          <p:cNvPr id="259" name="Google Shape;259;p3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24</a:t>
            </a:fld>
            <a:endParaRPr/>
          </a:p>
        </p:txBody>
      </p:sp>
      <p:pic>
        <p:nvPicPr>
          <p:cNvPr id="260" name="Google Shape;260;p36"/>
          <p:cNvPicPr preferRelativeResize="0"/>
          <p:nvPr/>
        </p:nvPicPr>
        <p:blipFill>
          <a:blip r:embed="rId3">
            <a:alphaModFix/>
          </a:blip>
          <a:stretch>
            <a:fillRect/>
          </a:stretch>
        </p:blipFill>
        <p:spPr>
          <a:xfrm>
            <a:off x="3534475" y="644225"/>
            <a:ext cx="4738602" cy="37530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7"/>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RESULTS</a:t>
            </a:r>
            <a:endParaRPr sz="4600" b="1"/>
          </a:p>
        </p:txBody>
      </p:sp>
      <p:sp>
        <p:nvSpPr>
          <p:cNvPr id="266" name="Google Shape;266;p37"/>
          <p:cNvSpPr txBox="1">
            <a:spLocks noGrp="1"/>
          </p:cNvSpPr>
          <p:nvPr>
            <p:ph type="body" idx="1"/>
          </p:nvPr>
        </p:nvSpPr>
        <p:spPr>
          <a:xfrm>
            <a:off x="311700" y="1253125"/>
            <a:ext cx="8520600" cy="2420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latin typeface="Oswald"/>
                <a:ea typeface="Oswald"/>
                <a:cs typeface="Oswald"/>
                <a:sym typeface="Oswald"/>
              </a:rPr>
              <a:t>The program is able to complete sudokus in a minimal amount of time, including difficult sudokus.</a:t>
            </a:r>
            <a:endParaRPr>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Our goal is completed ✅</a:t>
            </a:r>
            <a:endParaRPr>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We tested it with 10.005 sudokus and the total time for doing it was 7min and the average time per sudoku was  0.0445 sec.</a:t>
            </a:r>
            <a:endParaRPr>
              <a:latin typeface="Oswald"/>
              <a:ea typeface="Oswald"/>
              <a:cs typeface="Oswald"/>
              <a:sym typeface="Oswald"/>
            </a:endParaRPr>
          </a:p>
          <a:p>
            <a:pPr marL="0" lvl="0" indent="0" algn="l" rtl="0">
              <a:spcBef>
                <a:spcPts val="1200"/>
              </a:spcBef>
              <a:spcAft>
                <a:spcPts val="1200"/>
              </a:spcAft>
              <a:buNone/>
            </a:pPr>
            <a:endParaRPr>
              <a:latin typeface="Oswald"/>
              <a:ea typeface="Oswald"/>
              <a:cs typeface="Oswald"/>
              <a:sym typeface="Oswald"/>
            </a:endParaRPr>
          </a:p>
        </p:txBody>
      </p:sp>
      <p:sp>
        <p:nvSpPr>
          <p:cNvPr id="267" name="Google Shape;267;p3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25</a:t>
            </a:fld>
            <a:endParaRPr/>
          </a:p>
        </p:txBody>
      </p:sp>
      <p:pic>
        <p:nvPicPr>
          <p:cNvPr id="268" name="Google Shape;268;p37"/>
          <p:cNvPicPr preferRelativeResize="0"/>
          <p:nvPr/>
        </p:nvPicPr>
        <p:blipFill>
          <a:blip r:embed="rId3">
            <a:alphaModFix/>
          </a:blip>
          <a:stretch>
            <a:fillRect/>
          </a:stretch>
        </p:blipFill>
        <p:spPr>
          <a:xfrm>
            <a:off x="382925" y="2908950"/>
            <a:ext cx="2737950" cy="2093624"/>
          </a:xfrm>
          <a:prstGeom prst="rect">
            <a:avLst/>
          </a:prstGeom>
          <a:noFill/>
          <a:ln>
            <a:noFill/>
          </a:ln>
        </p:spPr>
      </p:pic>
      <p:pic>
        <p:nvPicPr>
          <p:cNvPr id="269" name="Google Shape;269;p37"/>
          <p:cNvPicPr preferRelativeResize="0"/>
          <p:nvPr/>
        </p:nvPicPr>
        <p:blipFill>
          <a:blip r:embed="rId4">
            <a:alphaModFix/>
          </a:blip>
          <a:stretch>
            <a:fillRect/>
          </a:stretch>
        </p:blipFill>
        <p:spPr>
          <a:xfrm>
            <a:off x="7425863" y="3449975"/>
            <a:ext cx="904875" cy="1552575"/>
          </a:xfrm>
          <a:prstGeom prst="rect">
            <a:avLst/>
          </a:prstGeom>
          <a:noFill/>
          <a:ln>
            <a:noFill/>
          </a:ln>
        </p:spPr>
      </p:pic>
      <p:pic>
        <p:nvPicPr>
          <p:cNvPr id="270" name="Google Shape;270;p37"/>
          <p:cNvPicPr preferRelativeResize="0"/>
          <p:nvPr/>
        </p:nvPicPr>
        <p:blipFill>
          <a:blip r:embed="rId5">
            <a:alphaModFix/>
          </a:blip>
          <a:stretch>
            <a:fillRect/>
          </a:stretch>
        </p:blipFill>
        <p:spPr>
          <a:xfrm>
            <a:off x="4572000" y="2936275"/>
            <a:ext cx="4385950" cy="288175"/>
          </a:xfrm>
          <a:prstGeom prst="rect">
            <a:avLst/>
          </a:prstGeom>
          <a:noFill/>
          <a:ln>
            <a:noFill/>
          </a:ln>
        </p:spPr>
      </p:pic>
      <p:pic>
        <p:nvPicPr>
          <p:cNvPr id="271" name="Google Shape;271;p37"/>
          <p:cNvPicPr preferRelativeResize="0"/>
          <p:nvPr/>
        </p:nvPicPr>
        <p:blipFill>
          <a:blip r:embed="rId6">
            <a:alphaModFix/>
          </a:blip>
          <a:stretch>
            <a:fillRect/>
          </a:stretch>
        </p:blipFill>
        <p:spPr>
          <a:xfrm>
            <a:off x="4809000" y="3397600"/>
            <a:ext cx="800100" cy="1657350"/>
          </a:xfrm>
          <a:prstGeom prst="rect">
            <a:avLst/>
          </a:prstGeom>
          <a:noFill/>
          <a:ln>
            <a:noFill/>
          </a:ln>
        </p:spPr>
      </p:pic>
      <p:sp>
        <p:nvSpPr>
          <p:cNvPr id="272" name="Google Shape;272;p37"/>
          <p:cNvSpPr txBox="1"/>
          <p:nvPr/>
        </p:nvSpPr>
        <p:spPr>
          <a:xfrm>
            <a:off x="3296900" y="3618400"/>
            <a:ext cx="904800" cy="76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accent3"/>
                </a:solidFill>
                <a:latin typeface="Oswald"/>
                <a:ea typeface="Oswald"/>
                <a:cs typeface="Oswald"/>
                <a:sym typeface="Oswald"/>
              </a:rPr>
              <a:t>original</a:t>
            </a:r>
            <a:endParaRPr sz="1800">
              <a:solidFill>
                <a:schemeClr val="accent3"/>
              </a:solidFill>
              <a:latin typeface="Oswald"/>
              <a:ea typeface="Oswald"/>
              <a:cs typeface="Oswald"/>
              <a:sym typeface="Oswald"/>
            </a:endParaRPr>
          </a:p>
          <a:p>
            <a:pPr marL="0" lvl="0" indent="0" algn="l" rtl="0">
              <a:spcBef>
                <a:spcPts val="0"/>
              </a:spcBef>
              <a:spcAft>
                <a:spcPts val="0"/>
              </a:spcAft>
              <a:buNone/>
            </a:pPr>
            <a:r>
              <a:rPr lang="es" sz="1800">
                <a:solidFill>
                  <a:schemeClr val="accent3"/>
                </a:solidFill>
                <a:latin typeface="Oswald"/>
                <a:ea typeface="Oswald"/>
                <a:cs typeface="Oswald"/>
                <a:sym typeface="Oswald"/>
              </a:rPr>
              <a:t>sudoku</a:t>
            </a:r>
            <a:endParaRPr sz="1800">
              <a:solidFill>
                <a:schemeClr val="accent3"/>
              </a:solidFill>
              <a:latin typeface="Oswald"/>
              <a:ea typeface="Oswald"/>
              <a:cs typeface="Oswald"/>
              <a:sym typeface="Oswald"/>
            </a:endParaRPr>
          </a:p>
        </p:txBody>
      </p:sp>
      <p:sp>
        <p:nvSpPr>
          <p:cNvPr id="273" name="Google Shape;273;p37"/>
          <p:cNvSpPr txBox="1"/>
          <p:nvPr/>
        </p:nvSpPr>
        <p:spPr>
          <a:xfrm>
            <a:off x="5893563" y="3618388"/>
            <a:ext cx="942000" cy="106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accent3"/>
                </a:solidFill>
                <a:latin typeface="Oswald"/>
                <a:ea typeface="Oswald"/>
                <a:cs typeface="Oswald"/>
                <a:sym typeface="Oswald"/>
              </a:rPr>
              <a:t>sudoku</a:t>
            </a:r>
            <a:endParaRPr sz="1800">
              <a:solidFill>
                <a:schemeClr val="accent3"/>
              </a:solidFill>
              <a:latin typeface="Oswald"/>
              <a:ea typeface="Oswald"/>
              <a:cs typeface="Oswald"/>
              <a:sym typeface="Oswald"/>
            </a:endParaRPr>
          </a:p>
          <a:p>
            <a:pPr marL="0" lvl="0" indent="0" algn="l" rtl="0">
              <a:spcBef>
                <a:spcPts val="0"/>
              </a:spcBef>
              <a:spcAft>
                <a:spcPts val="0"/>
              </a:spcAft>
              <a:buNone/>
            </a:pPr>
            <a:r>
              <a:rPr lang="es" sz="1800">
                <a:solidFill>
                  <a:schemeClr val="accent3"/>
                </a:solidFill>
                <a:latin typeface="Oswald"/>
                <a:ea typeface="Oswald"/>
                <a:cs typeface="Oswald"/>
                <a:sym typeface="Oswald"/>
              </a:rPr>
              <a:t>solution</a:t>
            </a:r>
            <a:endParaRPr sz="1800">
              <a:solidFill>
                <a:schemeClr val="accent3"/>
              </a:solidFill>
              <a:latin typeface="Oswald"/>
              <a:ea typeface="Oswald"/>
              <a:cs typeface="Oswald"/>
              <a:sym typeface="Oswald"/>
            </a:endParaRPr>
          </a:p>
        </p:txBody>
      </p:sp>
      <p:sp>
        <p:nvSpPr>
          <p:cNvPr id="274" name="Google Shape;274;p37"/>
          <p:cNvSpPr/>
          <p:nvPr/>
        </p:nvSpPr>
        <p:spPr>
          <a:xfrm>
            <a:off x="6776150" y="3872250"/>
            <a:ext cx="538200" cy="2754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verage"/>
              <a:ea typeface="Average"/>
              <a:cs typeface="Average"/>
              <a:sym typeface="Average"/>
            </a:endParaRPr>
          </a:p>
        </p:txBody>
      </p:sp>
      <p:cxnSp>
        <p:nvCxnSpPr>
          <p:cNvPr id="275" name="Google Shape;275;p37"/>
          <p:cNvCxnSpPr>
            <a:stCxn id="270" idx="1"/>
            <a:endCxn id="272" idx="3"/>
          </p:cNvCxnSpPr>
          <p:nvPr/>
        </p:nvCxnSpPr>
        <p:spPr>
          <a:xfrm flipH="1">
            <a:off x="4201800" y="3080362"/>
            <a:ext cx="370200" cy="919200"/>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37"/>
          <p:cNvCxnSpPr>
            <a:stCxn id="272" idx="3"/>
            <a:endCxn id="271" idx="1"/>
          </p:cNvCxnSpPr>
          <p:nvPr/>
        </p:nvCxnSpPr>
        <p:spPr>
          <a:xfrm>
            <a:off x="4201700" y="3999700"/>
            <a:ext cx="607200" cy="226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8"/>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Research</a:t>
            </a:r>
            <a:endParaRPr sz="4600" b="1"/>
          </a:p>
        </p:txBody>
      </p:sp>
      <p:sp>
        <p:nvSpPr>
          <p:cNvPr id="282" name="Google Shape;282;p38"/>
          <p:cNvSpPr txBox="1">
            <a:spLocks noGrp="1"/>
          </p:cNvSpPr>
          <p:nvPr>
            <p:ph type="body" idx="1"/>
          </p:nvPr>
        </p:nvSpPr>
        <p:spPr>
          <a:xfrm>
            <a:off x="311700" y="1253125"/>
            <a:ext cx="8520600" cy="7707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s" b="1">
                <a:solidFill>
                  <a:schemeClr val="dk1"/>
                </a:solidFill>
                <a:latin typeface="Oswald"/>
                <a:ea typeface="Oswald"/>
                <a:cs typeface="Oswald"/>
                <a:sym typeface="Oswald"/>
              </a:rPr>
              <a:t>Our project builds on foundational studies and methodologies in Constraint Satisfaction Problems (CSPs), focusing on Sudoku resolution.</a:t>
            </a:r>
            <a:endParaRPr b="1">
              <a:solidFill>
                <a:schemeClr val="dk1"/>
              </a:solidFill>
              <a:latin typeface="Oswald"/>
              <a:ea typeface="Oswald"/>
              <a:cs typeface="Oswald"/>
              <a:sym typeface="Oswald"/>
            </a:endParaRPr>
          </a:p>
        </p:txBody>
      </p:sp>
      <p:sp>
        <p:nvSpPr>
          <p:cNvPr id="283" name="Google Shape;283;p3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26</a:t>
            </a:fld>
            <a:endParaRPr/>
          </a:p>
        </p:txBody>
      </p:sp>
      <p:sp>
        <p:nvSpPr>
          <p:cNvPr id="284" name="Google Shape;284;p38"/>
          <p:cNvSpPr txBox="1">
            <a:spLocks noGrp="1"/>
          </p:cNvSpPr>
          <p:nvPr>
            <p:ph type="body" idx="1"/>
          </p:nvPr>
        </p:nvSpPr>
        <p:spPr>
          <a:xfrm>
            <a:off x="311700" y="2023825"/>
            <a:ext cx="8520600" cy="27348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s" b="1" u="sng">
                <a:solidFill>
                  <a:schemeClr val="dk1"/>
                </a:solidFill>
                <a:latin typeface="Oswald"/>
                <a:ea typeface="Oswald"/>
                <a:cs typeface="Oswald"/>
                <a:sym typeface="Oswald"/>
              </a:rPr>
              <a:t>Foundational Algorithms:</a:t>
            </a:r>
            <a:endParaRPr b="1" u="sng">
              <a:solidFill>
                <a:schemeClr val="dk1"/>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Backtracking and Forward Checking</a:t>
            </a:r>
            <a:r>
              <a:rPr lang="es" b="1">
                <a:solidFill>
                  <a:schemeClr val="dk2"/>
                </a:solidFill>
                <a:latin typeface="Oswald"/>
                <a:ea typeface="Oswald"/>
                <a:cs typeface="Oswald"/>
                <a:sym typeface="Oswald"/>
              </a:rPr>
              <a:t>:</a:t>
            </a:r>
            <a:r>
              <a:rPr lang="es">
                <a:solidFill>
                  <a:schemeClr val="dk2"/>
                </a:solidFill>
                <a:latin typeface="Oswald"/>
                <a:ea typeface="Oswald"/>
                <a:cs typeface="Oswald"/>
                <a:sym typeface="Oswald"/>
              </a:rPr>
              <a:t> Used for initial implementations, where backtracking assigned values systematically, and forward checking proactively pruned domains, improving efficiency​</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AC-3 Algorithm:</a:t>
            </a:r>
            <a:r>
              <a:rPr lang="es">
                <a:solidFill>
                  <a:schemeClr val="dk2"/>
                </a:solidFill>
                <a:latin typeface="Oswald"/>
                <a:ea typeface="Oswald"/>
                <a:cs typeface="Oswald"/>
                <a:sym typeface="Oswald"/>
              </a:rPr>
              <a:t> Incorporated later to ensure arc consistency, significantly reducing variable domains and conflicts during the solving process</a:t>
            </a:r>
            <a:endParaRPr>
              <a:solidFill>
                <a:schemeClr val="dk2"/>
              </a:solidFill>
              <a:latin typeface="Oswald"/>
              <a:ea typeface="Oswald"/>
              <a:cs typeface="Oswald"/>
              <a:sym typeface="Oswald"/>
            </a:endParaRPr>
          </a:p>
          <a:p>
            <a:pPr marL="0" lvl="0" indent="0" algn="l" rtl="0">
              <a:spcBef>
                <a:spcPts val="1200"/>
              </a:spcBef>
              <a:spcAft>
                <a:spcPts val="1200"/>
              </a:spcAft>
              <a:buNone/>
            </a:pPr>
            <a:endParaRPr b="1">
              <a:solidFill>
                <a:schemeClr val="dk1"/>
              </a:solidFill>
              <a:latin typeface="Oswald"/>
              <a:ea typeface="Oswald"/>
              <a:cs typeface="Oswald"/>
              <a:sym typeface="Oswa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9"/>
          <p:cNvSpPr txBox="1">
            <a:spLocks noGrp="1"/>
          </p:cNvSpPr>
          <p:nvPr>
            <p:ph type="title"/>
          </p:nvPr>
        </p:nvSpPr>
        <p:spPr>
          <a:xfrm>
            <a:off x="311700" y="219100"/>
            <a:ext cx="8520600" cy="72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300" b="1"/>
              <a:t>Research</a:t>
            </a:r>
            <a:endParaRPr sz="4300" b="1"/>
          </a:p>
        </p:txBody>
      </p:sp>
      <p:sp>
        <p:nvSpPr>
          <p:cNvPr id="290" name="Google Shape;290;p3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27</a:t>
            </a:fld>
            <a:endParaRPr/>
          </a:p>
        </p:txBody>
      </p:sp>
      <p:sp>
        <p:nvSpPr>
          <p:cNvPr id="291" name="Google Shape;291;p39"/>
          <p:cNvSpPr txBox="1">
            <a:spLocks noGrp="1"/>
          </p:cNvSpPr>
          <p:nvPr>
            <p:ph type="body" idx="1"/>
          </p:nvPr>
        </p:nvSpPr>
        <p:spPr>
          <a:xfrm>
            <a:off x="311700" y="888500"/>
            <a:ext cx="8520600" cy="41070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s" sz="2228" b="1" u="sng">
                <a:solidFill>
                  <a:schemeClr val="dk1"/>
                </a:solidFill>
                <a:latin typeface="Oswald"/>
                <a:ea typeface="Oswald"/>
                <a:cs typeface="Oswald"/>
                <a:sym typeface="Oswald"/>
              </a:rPr>
              <a:t>Step-by-Step Development:</a:t>
            </a:r>
            <a:endParaRPr sz="2228" b="1" u="sng">
              <a:solidFill>
                <a:schemeClr val="dk1"/>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Starting with Simple Sudokus: </a:t>
            </a:r>
            <a:r>
              <a:rPr lang="es">
                <a:solidFill>
                  <a:schemeClr val="dk2"/>
                </a:solidFill>
                <a:latin typeface="Oswald"/>
                <a:ea typeface="Oswald"/>
                <a:cs typeface="Oswald"/>
                <a:sym typeface="Oswald"/>
              </a:rPr>
              <a:t>Initial versions of the code focused on solving basic Sudoku puzzles with minimal constraints. These puzzles served as a testing ground to ensure the implementation of backtracking and forward checking worked as expected.</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Incorporating Constraint Prioritization: </a:t>
            </a:r>
            <a:r>
              <a:rPr lang="es">
                <a:solidFill>
                  <a:schemeClr val="dk2"/>
                </a:solidFill>
                <a:latin typeface="Oswald"/>
                <a:ea typeface="Oswald"/>
                <a:cs typeface="Oswald"/>
                <a:sym typeface="Oswald"/>
              </a:rPr>
              <a:t>After verifying the basic algorithm, we added prioritization to address the most constrained cells first (i.e., those with the fewest possible values). This modification improved the efficiency of solving moderately complex puzzles.</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Handling Complex Sudokus: </a:t>
            </a:r>
            <a:r>
              <a:rPr lang="es">
                <a:solidFill>
                  <a:schemeClr val="dk2"/>
                </a:solidFill>
                <a:latin typeface="Oswald"/>
                <a:ea typeface="Oswald"/>
                <a:cs typeface="Oswald"/>
                <a:sym typeface="Oswald"/>
              </a:rPr>
              <a:t>To solve puzzles with higher difficulty, we integrated the AC-3 algorithm. This step helped ensure arc consistency by systematically narrowing variable domains, reducing potential conflicts before backtracking.</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Testing with a Variety of Puzzles: </a:t>
            </a:r>
            <a:r>
              <a:rPr lang="es">
                <a:solidFill>
                  <a:schemeClr val="dk2"/>
                </a:solidFill>
                <a:latin typeface="Oswald"/>
                <a:ea typeface="Oswald"/>
                <a:cs typeface="Oswald"/>
                <a:sym typeface="Oswald"/>
              </a:rPr>
              <a:t>We expanded testing to include Sudokus of varying difficulty, ranging from beginner-level to expert-level. The code was iteratively refined to handle edge cases, such as puzzles with very few initial clues.</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Optimizing Execution Time:</a:t>
            </a:r>
            <a:r>
              <a:rPr lang="es">
                <a:solidFill>
                  <a:schemeClr val="dk2"/>
                </a:solidFill>
                <a:latin typeface="Oswald"/>
                <a:ea typeface="Oswald"/>
                <a:cs typeface="Oswald"/>
                <a:sym typeface="Oswald"/>
              </a:rPr>
              <a:t>After achieving functional accuracy, we focused on reducing the computational time. Techniques like minimizing redundant constraint checks and optimizing data structures for variable and constraint handling were applied.</a:t>
            </a:r>
            <a:endParaRPr>
              <a:solidFill>
                <a:schemeClr val="dk2"/>
              </a:solidFill>
              <a:latin typeface="Oswald"/>
              <a:ea typeface="Oswald"/>
              <a:cs typeface="Oswald"/>
              <a:sym typeface="Oswald"/>
            </a:endParaRPr>
          </a:p>
          <a:p>
            <a:pPr marL="0" lvl="0" indent="0" algn="l" rtl="0">
              <a:spcBef>
                <a:spcPts val="1200"/>
              </a:spcBef>
              <a:spcAft>
                <a:spcPts val="1200"/>
              </a:spcAft>
              <a:buNone/>
            </a:pPr>
            <a:r>
              <a:rPr lang="es" b="1">
                <a:solidFill>
                  <a:schemeClr val="dk1"/>
                </a:solidFill>
                <a:latin typeface="Oswald"/>
                <a:ea typeface="Oswald"/>
                <a:cs typeface="Oswald"/>
                <a:sym typeface="Oswald"/>
              </a:rPr>
              <a:t>Finalizing the Code: </a:t>
            </a:r>
            <a:r>
              <a:rPr lang="es">
                <a:solidFill>
                  <a:schemeClr val="dk2"/>
                </a:solidFill>
                <a:latin typeface="Oswald"/>
                <a:ea typeface="Oswald"/>
                <a:cs typeface="Oswald"/>
                <a:sym typeface="Oswald"/>
              </a:rPr>
              <a:t>The final implementation was robust enough to solve over 10,000 puzzles efficiently, with an average solving time of 0.0445 seconds per puzzle.</a:t>
            </a:r>
            <a:endParaRPr>
              <a:solidFill>
                <a:schemeClr val="dk2"/>
              </a:solidFill>
              <a:latin typeface="Oswald"/>
              <a:ea typeface="Oswald"/>
              <a:cs typeface="Oswald"/>
              <a:sym typeface="Oswa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0"/>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Research</a:t>
            </a:r>
            <a:endParaRPr sz="4600" b="1"/>
          </a:p>
        </p:txBody>
      </p:sp>
      <p:sp>
        <p:nvSpPr>
          <p:cNvPr id="297" name="Google Shape;297;p40"/>
          <p:cNvSpPr txBox="1">
            <a:spLocks noGrp="1"/>
          </p:cNvSpPr>
          <p:nvPr>
            <p:ph type="body" idx="1"/>
          </p:nvPr>
        </p:nvSpPr>
        <p:spPr>
          <a:xfrm>
            <a:off x="311700" y="1253125"/>
            <a:ext cx="8520600" cy="770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b="1">
                <a:solidFill>
                  <a:schemeClr val="dk1"/>
                </a:solidFill>
                <a:latin typeface="Oswald"/>
                <a:ea typeface="Oswald"/>
                <a:cs typeface="Oswald"/>
                <a:sym typeface="Oswald"/>
              </a:rPr>
              <a:t>Iterative Problem Solving:</a:t>
            </a:r>
            <a:endParaRPr b="1">
              <a:solidFill>
                <a:schemeClr val="dk1"/>
              </a:solidFill>
              <a:latin typeface="Oswald"/>
              <a:ea typeface="Oswald"/>
              <a:cs typeface="Oswald"/>
              <a:sym typeface="Oswald"/>
            </a:endParaRPr>
          </a:p>
        </p:txBody>
      </p:sp>
      <p:sp>
        <p:nvSpPr>
          <p:cNvPr id="298" name="Google Shape;298;p4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28</a:t>
            </a:fld>
            <a:endParaRPr/>
          </a:p>
        </p:txBody>
      </p:sp>
      <p:sp>
        <p:nvSpPr>
          <p:cNvPr id="299" name="Google Shape;299;p40"/>
          <p:cNvSpPr txBox="1">
            <a:spLocks noGrp="1"/>
          </p:cNvSpPr>
          <p:nvPr>
            <p:ph type="body" idx="1"/>
          </p:nvPr>
        </p:nvSpPr>
        <p:spPr>
          <a:xfrm>
            <a:off x="311700" y="1628950"/>
            <a:ext cx="4022400" cy="16431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s">
                <a:solidFill>
                  <a:schemeClr val="dk2"/>
                </a:solidFill>
                <a:latin typeface="Oswald"/>
                <a:ea typeface="Oswald"/>
                <a:cs typeface="Oswald"/>
                <a:sym typeface="Oswald"/>
              </a:rPr>
              <a:t>Throughout development, we used a “trial and error” approach. Each modification was tested against both simple and complex Sudokus to ensure improvements did not introduce new issues.</a:t>
            </a:r>
            <a:endParaRPr>
              <a:solidFill>
                <a:schemeClr val="dk1"/>
              </a:solidFill>
              <a:latin typeface="Oswald"/>
              <a:ea typeface="Oswald"/>
              <a:cs typeface="Oswald"/>
              <a:sym typeface="Oswald"/>
            </a:endParaRPr>
          </a:p>
        </p:txBody>
      </p:sp>
      <p:pic>
        <p:nvPicPr>
          <p:cNvPr id="300" name="Google Shape;300;p40"/>
          <p:cNvPicPr preferRelativeResize="0"/>
          <p:nvPr/>
        </p:nvPicPr>
        <p:blipFill>
          <a:blip r:embed="rId3">
            <a:alphaModFix/>
          </a:blip>
          <a:stretch>
            <a:fillRect/>
          </a:stretch>
        </p:blipFill>
        <p:spPr>
          <a:xfrm>
            <a:off x="4572007" y="557688"/>
            <a:ext cx="4115951" cy="4245324"/>
          </a:xfrm>
          <a:prstGeom prst="rect">
            <a:avLst/>
          </a:prstGeom>
          <a:noFill/>
          <a:ln>
            <a:noFill/>
          </a:ln>
        </p:spPr>
      </p:pic>
      <p:sp>
        <p:nvSpPr>
          <p:cNvPr id="301" name="Google Shape;301;p40"/>
          <p:cNvSpPr txBox="1"/>
          <p:nvPr/>
        </p:nvSpPr>
        <p:spPr>
          <a:xfrm>
            <a:off x="412650" y="3376375"/>
            <a:ext cx="3820500" cy="15204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1200"/>
              </a:spcAft>
              <a:buNone/>
            </a:pPr>
            <a:r>
              <a:rPr lang="es" sz="1800">
                <a:solidFill>
                  <a:schemeClr val="dk1"/>
                </a:solidFill>
                <a:latin typeface="Oswald"/>
                <a:ea typeface="Oswald"/>
                <a:cs typeface="Oswald"/>
                <a:sym typeface="Oswald"/>
              </a:rPr>
              <a:t>This step-by-step process of iterative refinement and testing ensured that the final solution was both efficient and scalable!</a:t>
            </a:r>
            <a:endParaRPr sz="1800">
              <a:solidFill>
                <a:schemeClr val="accent3"/>
              </a:solidFill>
              <a:latin typeface="Average"/>
              <a:ea typeface="Average"/>
              <a:cs typeface="Average"/>
              <a:sym typeface="Average"/>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1"/>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Future Development</a:t>
            </a:r>
            <a:endParaRPr sz="4600" b="1"/>
          </a:p>
        </p:txBody>
      </p:sp>
      <p:sp>
        <p:nvSpPr>
          <p:cNvPr id="307" name="Google Shape;307;p41"/>
          <p:cNvSpPr txBox="1">
            <a:spLocks noGrp="1"/>
          </p:cNvSpPr>
          <p:nvPr>
            <p:ph type="body" idx="1"/>
          </p:nvPr>
        </p:nvSpPr>
        <p:spPr>
          <a:xfrm>
            <a:off x="311700" y="1162525"/>
            <a:ext cx="8520600" cy="300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b="1">
                <a:solidFill>
                  <a:schemeClr val="dk1"/>
                </a:solidFill>
                <a:latin typeface="Oswald"/>
                <a:ea typeface="Oswald"/>
                <a:cs typeface="Oswald"/>
                <a:sym typeface="Oswald"/>
              </a:rPr>
              <a:t>Explore advanced algorithms (e.g., machine learning integration).</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a:solidFill>
                  <a:srgbClr val="B7B7B7"/>
                </a:solidFill>
                <a:latin typeface="Oswald"/>
                <a:ea typeface="Oswald"/>
                <a:cs typeface="Oswald"/>
                <a:sym typeface="Oswald"/>
              </a:rPr>
              <a:t>Machine Learning Integration: By training machine learning models on solved CSP instances, the system could predict variable assignments or constraint prioritizations, reducing computational overhead and improving scalability.</a:t>
            </a:r>
            <a:endParaRPr>
              <a:solidFill>
                <a:srgbClr val="B7B7B7"/>
              </a:solidFill>
              <a:latin typeface="Oswald"/>
              <a:ea typeface="Oswald"/>
              <a:cs typeface="Oswald"/>
              <a:sym typeface="Oswald"/>
            </a:endParaRPr>
          </a:p>
          <a:p>
            <a:pPr marL="0" lvl="0" indent="0" algn="l" rtl="0">
              <a:spcBef>
                <a:spcPts val="1200"/>
              </a:spcBef>
              <a:spcAft>
                <a:spcPts val="1200"/>
              </a:spcAft>
              <a:buNone/>
            </a:pPr>
            <a:endParaRPr b="1">
              <a:solidFill>
                <a:schemeClr val="dk1"/>
              </a:solidFill>
              <a:latin typeface="Oswald"/>
              <a:ea typeface="Oswald"/>
              <a:cs typeface="Oswald"/>
              <a:sym typeface="Oswald"/>
            </a:endParaRPr>
          </a:p>
        </p:txBody>
      </p:sp>
      <p:pic>
        <p:nvPicPr>
          <p:cNvPr id="308" name="Google Shape;308;p41"/>
          <p:cNvPicPr preferRelativeResize="0"/>
          <p:nvPr/>
        </p:nvPicPr>
        <p:blipFill>
          <a:blip r:embed="rId3">
            <a:alphaModFix/>
          </a:blip>
          <a:stretch>
            <a:fillRect/>
          </a:stretch>
        </p:blipFill>
        <p:spPr>
          <a:xfrm>
            <a:off x="3595916" y="2571749"/>
            <a:ext cx="3542881" cy="2440899"/>
          </a:xfrm>
          <a:prstGeom prst="rect">
            <a:avLst/>
          </a:prstGeom>
          <a:noFill/>
          <a:ln>
            <a:noFill/>
          </a:ln>
        </p:spPr>
      </p:pic>
      <p:sp>
        <p:nvSpPr>
          <p:cNvPr id="309" name="Google Shape;309;p4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Goal and Motivation</a:t>
            </a:r>
            <a:endParaRPr b="1"/>
          </a:p>
        </p:txBody>
      </p:sp>
      <p:sp>
        <p:nvSpPr>
          <p:cNvPr id="75" name="Google Shape;75;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b="1">
                <a:solidFill>
                  <a:schemeClr val="dk1"/>
                </a:solidFill>
                <a:latin typeface="Oswald"/>
                <a:ea typeface="Oswald"/>
                <a:cs typeface="Oswald"/>
                <a:sym typeface="Oswald"/>
              </a:rPr>
              <a:t>Goal:</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Develop a program using an efficient algorithm to solve CSPs.</a:t>
            </a:r>
            <a:endParaRPr>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Motivation:</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Automate solving problems.</a:t>
            </a:r>
            <a:endParaRPr>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Demonstrate how algorithms like backtracking and state-space search work.</a:t>
            </a:r>
            <a:endParaRPr>
              <a:latin typeface="Oswald"/>
              <a:ea typeface="Oswald"/>
              <a:cs typeface="Oswald"/>
              <a:sym typeface="Oswald"/>
            </a:endParaRPr>
          </a:p>
          <a:p>
            <a:pPr marL="0" lvl="0" indent="0" algn="l" rtl="0">
              <a:spcBef>
                <a:spcPts val="1200"/>
              </a:spcBef>
              <a:spcAft>
                <a:spcPts val="1200"/>
              </a:spcAft>
              <a:buNone/>
            </a:pPr>
            <a:r>
              <a:rPr lang="es">
                <a:latin typeface="Oswald"/>
                <a:ea typeface="Oswald"/>
                <a:cs typeface="Oswald"/>
                <a:sym typeface="Oswald"/>
              </a:rPr>
              <a:t>Apply these methods to practical examples, like logic games and optimization tasks, Sudoku in our case.</a:t>
            </a:r>
            <a:endParaRPr>
              <a:latin typeface="Oswald"/>
              <a:ea typeface="Oswald"/>
              <a:cs typeface="Oswald"/>
              <a:sym typeface="Oswald"/>
            </a:endParaRPr>
          </a:p>
        </p:txBody>
      </p:sp>
      <p:sp>
        <p:nvSpPr>
          <p:cNvPr id="76" name="Google Shape;76;p1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2"/>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Future Development</a:t>
            </a:r>
            <a:endParaRPr sz="4600" b="1"/>
          </a:p>
        </p:txBody>
      </p:sp>
      <p:sp>
        <p:nvSpPr>
          <p:cNvPr id="315" name="Google Shape;315;p42"/>
          <p:cNvSpPr txBox="1">
            <a:spLocks noGrp="1"/>
          </p:cNvSpPr>
          <p:nvPr>
            <p:ph type="body" idx="1"/>
          </p:nvPr>
        </p:nvSpPr>
        <p:spPr>
          <a:xfrm>
            <a:off x="311700" y="1253125"/>
            <a:ext cx="8520600" cy="173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b="1">
                <a:solidFill>
                  <a:schemeClr val="dk1"/>
                </a:solidFill>
                <a:latin typeface="Oswald"/>
                <a:ea typeface="Oswald"/>
                <a:cs typeface="Oswald"/>
                <a:sym typeface="Oswald"/>
              </a:rPr>
              <a:t>Generalize the approach for a broader range of CSPs:</a:t>
            </a:r>
            <a:endParaRPr b="1">
              <a:solidFill>
                <a:schemeClr val="dk1"/>
              </a:solidFill>
              <a:latin typeface="Oswald"/>
              <a:ea typeface="Oswald"/>
              <a:cs typeface="Oswald"/>
              <a:sym typeface="Oswald"/>
            </a:endParaRPr>
          </a:p>
          <a:p>
            <a:pPr marL="0" lvl="0" indent="0" algn="l" rtl="0">
              <a:spcBef>
                <a:spcPts val="1200"/>
              </a:spcBef>
              <a:spcAft>
                <a:spcPts val="1200"/>
              </a:spcAft>
              <a:buNone/>
            </a:pPr>
            <a:r>
              <a:rPr lang="es">
                <a:solidFill>
                  <a:srgbClr val="B7B7B7"/>
                </a:solidFill>
                <a:latin typeface="Oswald"/>
                <a:ea typeface="Oswald"/>
                <a:cs typeface="Oswald"/>
                <a:sym typeface="Oswald"/>
              </a:rPr>
              <a:t>Beyond Sudoku, this program can be adapted for other optimization problems. Incorporating domain-specific constraints and scalability enhancements would make the system applicable across various industries.</a:t>
            </a:r>
            <a:endParaRPr b="1">
              <a:solidFill>
                <a:schemeClr val="dk1"/>
              </a:solidFill>
              <a:latin typeface="Oswald"/>
              <a:ea typeface="Oswald"/>
              <a:cs typeface="Oswald"/>
              <a:sym typeface="Oswald"/>
            </a:endParaRPr>
          </a:p>
        </p:txBody>
      </p:sp>
      <p:pic>
        <p:nvPicPr>
          <p:cNvPr id="316" name="Google Shape;316;p42"/>
          <p:cNvPicPr preferRelativeResize="0"/>
          <p:nvPr/>
        </p:nvPicPr>
        <p:blipFill>
          <a:blip r:embed="rId3">
            <a:alphaModFix/>
          </a:blip>
          <a:stretch>
            <a:fillRect/>
          </a:stretch>
        </p:blipFill>
        <p:spPr>
          <a:xfrm>
            <a:off x="3031150" y="2779575"/>
            <a:ext cx="2903410" cy="1849175"/>
          </a:xfrm>
          <a:prstGeom prst="rect">
            <a:avLst/>
          </a:prstGeom>
          <a:noFill/>
          <a:ln>
            <a:noFill/>
          </a:ln>
        </p:spPr>
      </p:pic>
      <p:sp>
        <p:nvSpPr>
          <p:cNvPr id="317" name="Google Shape;317;p4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43"/>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Conclusions</a:t>
            </a:r>
            <a:endParaRPr sz="4600" b="1"/>
          </a:p>
        </p:txBody>
      </p:sp>
      <p:sp>
        <p:nvSpPr>
          <p:cNvPr id="323" name="Google Shape;323;p43"/>
          <p:cNvSpPr txBox="1">
            <a:spLocks noGrp="1"/>
          </p:cNvSpPr>
          <p:nvPr>
            <p:ph type="body" idx="1"/>
          </p:nvPr>
        </p:nvSpPr>
        <p:spPr>
          <a:xfrm>
            <a:off x="311700" y="1253125"/>
            <a:ext cx="8520600" cy="25872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s" b="1">
                <a:solidFill>
                  <a:schemeClr val="dk1"/>
                </a:solidFill>
                <a:latin typeface="Oswald"/>
                <a:ea typeface="Oswald"/>
                <a:cs typeface="Oswald"/>
                <a:sym typeface="Oswald"/>
              </a:rPr>
              <a:t>Through this project, we achieved significant milestones in applying CSP algorithms to Sudoku solving. Key outcomes include:</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Algorithm Efficiency:</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a:solidFill>
                  <a:schemeClr val="dk2"/>
                </a:solidFill>
                <a:latin typeface="Oswald"/>
                <a:ea typeface="Oswald"/>
                <a:cs typeface="Oswald"/>
                <a:sym typeface="Oswald"/>
              </a:rPr>
              <a:t>Over 10,000 puzzles were solved with an average time of 0.0445 seconds per puzzle.</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a:solidFill>
                  <a:schemeClr val="dk2"/>
                </a:solidFill>
                <a:latin typeface="Oswald"/>
                <a:ea typeface="Oswald"/>
                <a:cs typeface="Oswald"/>
                <a:sym typeface="Oswald"/>
              </a:rPr>
              <a:t>Validation of the AC-3 and Backtracking with Forward Checking approaches in real-world applications.</a:t>
            </a:r>
            <a:endParaRPr>
              <a:solidFill>
                <a:schemeClr val="dk2"/>
              </a:solidFill>
              <a:latin typeface="Oswald"/>
              <a:ea typeface="Oswald"/>
              <a:cs typeface="Oswald"/>
              <a:sym typeface="Oswald"/>
            </a:endParaRPr>
          </a:p>
          <a:p>
            <a:pPr marL="0" lvl="0" indent="0" algn="l" rtl="0">
              <a:spcBef>
                <a:spcPts val="1200"/>
              </a:spcBef>
              <a:spcAft>
                <a:spcPts val="1200"/>
              </a:spcAft>
              <a:buNone/>
            </a:pPr>
            <a:endParaRPr b="1">
              <a:solidFill>
                <a:schemeClr val="dk1"/>
              </a:solidFill>
              <a:latin typeface="Oswald"/>
              <a:ea typeface="Oswald"/>
              <a:cs typeface="Oswald"/>
              <a:sym typeface="Oswald"/>
            </a:endParaRPr>
          </a:p>
        </p:txBody>
      </p:sp>
      <p:sp>
        <p:nvSpPr>
          <p:cNvPr id="324" name="Google Shape;324;p4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31</a:t>
            </a:fld>
            <a:endParaRPr/>
          </a:p>
        </p:txBody>
      </p:sp>
      <p:pic>
        <p:nvPicPr>
          <p:cNvPr id="325" name="Google Shape;325;p43"/>
          <p:cNvPicPr preferRelativeResize="0"/>
          <p:nvPr/>
        </p:nvPicPr>
        <p:blipFill>
          <a:blip r:embed="rId3">
            <a:alphaModFix/>
          </a:blip>
          <a:stretch>
            <a:fillRect/>
          </a:stretch>
        </p:blipFill>
        <p:spPr>
          <a:xfrm>
            <a:off x="2943225" y="3470988"/>
            <a:ext cx="3257550" cy="140017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44"/>
          <p:cNvSpPr txBox="1">
            <a:spLocks noGrp="1"/>
          </p:cNvSpPr>
          <p:nvPr>
            <p:ph type="title"/>
          </p:nvPr>
        </p:nvSpPr>
        <p:spPr>
          <a:xfrm>
            <a:off x="311700" y="445025"/>
            <a:ext cx="8520600" cy="103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s" sz="4600" b="1"/>
              <a:t>Conclusions</a:t>
            </a:r>
            <a:endParaRPr sz="4600" b="1"/>
          </a:p>
        </p:txBody>
      </p:sp>
      <p:sp>
        <p:nvSpPr>
          <p:cNvPr id="331" name="Google Shape;331;p44"/>
          <p:cNvSpPr txBox="1">
            <a:spLocks noGrp="1"/>
          </p:cNvSpPr>
          <p:nvPr>
            <p:ph type="body" idx="1"/>
          </p:nvPr>
        </p:nvSpPr>
        <p:spPr>
          <a:xfrm>
            <a:off x="311700" y="1253125"/>
            <a:ext cx="8520600" cy="25872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0"/>
              </a:spcAft>
              <a:buNone/>
            </a:pPr>
            <a:r>
              <a:rPr lang="es" b="1">
                <a:solidFill>
                  <a:schemeClr val="dk1"/>
                </a:solidFill>
                <a:latin typeface="Oswald"/>
                <a:ea typeface="Oswald"/>
                <a:cs typeface="Oswald"/>
                <a:sym typeface="Oswald"/>
              </a:rPr>
              <a:t>Handling Special Cases:</a:t>
            </a:r>
            <a:endParaRPr b="1">
              <a:solidFill>
                <a:schemeClr val="dk1"/>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Empty Sudoku Grids:</a:t>
            </a:r>
            <a:r>
              <a:rPr lang="es" b="1">
                <a:solidFill>
                  <a:schemeClr val="dk2"/>
                </a:solidFill>
                <a:latin typeface="Oswald"/>
                <a:ea typeface="Oswald"/>
                <a:cs typeface="Oswald"/>
                <a:sym typeface="Oswald"/>
              </a:rPr>
              <a:t> </a:t>
            </a:r>
            <a:r>
              <a:rPr lang="es">
                <a:solidFill>
                  <a:schemeClr val="dk2"/>
                </a:solidFill>
                <a:latin typeface="Oswald"/>
                <a:ea typeface="Oswald"/>
                <a:cs typeface="Oswald"/>
                <a:sym typeface="Oswald"/>
              </a:rPr>
              <a:t>The program successfully resolves completely empty Sudoku puzzles as it can freely assign values while respecting all constraints, takes advantage of the full flexibility of the CSP framework.</a:t>
            </a:r>
            <a:endParaRPr>
              <a:solidFill>
                <a:schemeClr val="dk2"/>
              </a:solidFill>
              <a:latin typeface="Oswald"/>
              <a:ea typeface="Oswald"/>
              <a:cs typeface="Oswald"/>
              <a:sym typeface="Oswald"/>
            </a:endParaRPr>
          </a:p>
          <a:p>
            <a:pPr marL="0" lvl="0" indent="0" algn="l" rtl="0">
              <a:spcBef>
                <a:spcPts val="1200"/>
              </a:spcBef>
              <a:spcAft>
                <a:spcPts val="0"/>
              </a:spcAft>
              <a:buNone/>
            </a:pPr>
            <a:r>
              <a:rPr lang="es" b="1">
                <a:solidFill>
                  <a:schemeClr val="dk1"/>
                </a:solidFill>
                <a:latin typeface="Oswald"/>
                <a:ea typeface="Oswald"/>
                <a:cs typeface="Oswald"/>
                <a:sym typeface="Oswald"/>
              </a:rPr>
              <a:t>Unsolvable Puzzles: </a:t>
            </a:r>
            <a:r>
              <a:rPr lang="es">
                <a:solidFill>
                  <a:schemeClr val="dk2"/>
                </a:solidFill>
                <a:latin typeface="Oswald"/>
                <a:ea typeface="Oswald"/>
                <a:cs typeface="Oswald"/>
                <a:sym typeface="Oswald"/>
              </a:rPr>
              <a:t>When the program encounters a Sudoku puzzle with no solution, it eventually stops after trying all possibilities, as the constraints lead to dead ends. This reveals a limitation in detecting and managing unsolvable cases effectively.</a:t>
            </a:r>
            <a:endParaRPr>
              <a:solidFill>
                <a:schemeClr val="dk2"/>
              </a:solidFill>
              <a:latin typeface="Oswald"/>
              <a:ea typeface="Oswald"/>
              <a:cs typeface="Oswald"/>
              <a:sym typeface="Oswald"/>
            </a:endParaRPr>
          </a:p>
          <a:p>
            <a:pPr marL="0" lvl="0" indent="0" algn="l" rtl="0">
              <a:spcBef>
                <a:spcPts val="1200"/>
              </a:spcBef>
              <a:spcAft>
                <a:spcPts val="1200"/>
              </a:spcAft>
              <a:buNone/>
            </a:pPr>
            <a:endParaRPr b="1">
              <a:solidFill>
                <a:schemeClr val="dk1"/>
              </a:solidFill>
              <a:latin typeface="Oswald"/>
              <a:ea typeface="Oswald"/>
              <a:cs typeface="Oswald"/>
              <a:sym typeface="Oswald"/>
            </a:endParaRPr>
          </a:p>
        </p:txBody>
      </p:sp>
      <p:sp>
        <p:nvSpPr>
          <p:cNvPr id="332" name="Google Shape;332;p4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32</a:t>
            </a:fld>
            <a:endParaRPr/>
          </a:p>
        </p:txBody>
      </p:sp>
      <p:pic>
        <p:nvPicPr>
          <p:cNvPr id="333" name="Google Shape;333;p44"/>
          <p:cNvPicPr preferRelativeResize="0"/>
          <p:nvPr/>
        </p:nvPicPr>
        <p:blipFill>
          <a:blip r:embed="rId3">
            <a:alphaModFix/>
          </a:blip>
          <a:stretch>
            <a:fillRect/>
          </a:stretch>
        </p:blipFill>
        <p:spPr>
          <a:xfrm>
            <a:off x="3782199" y="3071799"/>
            <a:ext cx="1884525" cy="18096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45"/>
          <p:cNvSpPr txBox="1">
            <a:spLocks noGrp="1"/>
          </p:cNvSpPr>
          <p:nvPr>
            <p:ph type="ctrTitle"/>
          </p:nvPr>
        </p:nvSpPr>
        <p:spPr>
          <a:xfrm>
            <a:off x="1872200" y="863250"/>
            <a:ext cx="4021500" cy="23397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s" sz="7000"/>
              <a:t>THANK YOU!</a:t>
            </a:r>
            <a:endParaRPr sz="7000"/>
          </a:p>
        </p:txBody>
      </p:sp>
      <p:sp>
        <p:nvSpPr>
          <p:cNvPr id="339" name="Google Shape;339;p4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33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ctrTitle"/>
          </p:nvPr>
        </p:nvSpPr>
        <p:spPr>
          <a:xfrm>
            <a:off x="3250350" y="863250"/>
            <a:ext cx="2643300" cy="34170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s" sz="7000"/>
              <a:t>BACK TO BASICS</a:t>
            </a:r>
            <a:endParaRPr sz="7000"/>
          </a:p>
        </p:txBody>
      </p:sp>
      <p:sp>
        <p:nvSpPr>
          <p:cNvPr id="82" name="Google Shape;82;p1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a:t>What is a CSP?</a:t>
            </a:r>
            <a:endParaRPr/>
          </a:p>
        </p:txBody>
      </p:sp>
      <p:sp>
        <p:nvSpPr>
          <p:cNvPr id="88" name="Google Shape;88;p17"/>
          <p:cNvSpPr txBox="1">
            <a:spLocks noGrp="1"/>
          </p:cNvSpPr>
          <p:nvPr>
            <p:ph type="body" idx="1"/>
          </p:nvPr>
        </p:nvSpPr>
        <p:spPr>
          <a:xfrm>
            <a:off x="463750" y="948300"/>
            <a:ext cx="8520600" cy="2690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500">
                <a:latin typeface="Oswald"/>
                <a:ea typeface="Oswald"/>
                <a:cs typeface="Oswald"/>
                <a:sym typeface="Oswald"/>
              </a:rPr>
              <a:t>CSP (Constraint Satisfaction Problem) breaks the problem into three components:</a:t>
            </a:r>
            <a:endParaRPr sz="1500">
              <a:latin typeface="Oswald"/>
              <a:ea typeface="Oswald"/>
              <a:cs typeface="Oswald"/>
              <a:sym typeface="Oswald"/>
            </a:endParaRPr>
          </a:p>
          <a:p>
            <a:pPr marL="457200" lvl="0" indent="-323850" algn="l" rtl="0">
              <a:spcBef>
                <a:spcPts val="1200"/>
              </a:spcBef>
              <a:spcAft>
                <a:spcPts val="0"/>
              </a:spcAft>
              <a:buSzPts val="1500"/>
              <a:buFont typeface="Oswald"/>
              <a:buChar char="-"/>
            </a:pPr>
            <a:r>
              <a:rPr lang="es" sz="1500">
                <a:latin typeface="Oswald"/>
                <a:ea typeface="Oswald"/>
                <a:cs typeface="Oswald"/>
                <a:sym typeface="Oswald"/>
              </a:rPr>
              <a:t>Variables: elements we want to assign</a:t>
            </a:r>
            <a:endParaRPr sz="1500">
              <a:latin typeface="Oswald"/>
              <a:ea typeface="Oswald"/>
              <a:cs typeface="Oswald"/>
              <a:sym typeface="Oswald"/>
            </a:endParaRPr>
          </a:p>
          <a:p>
            <a:pPr marL="457200" lvl="0" indent="-323850" algn="l" rtl="0">
              <a:spcBef>
                <a:spcPts val="0"/>
              </a:spcBef>
              <a:spcAft>
                <a:spcPts val="0"/>
              </a:spcAft>
              <a:buSzPts val="1500"/>
              <a:buFont typeface="Oswald"/>
              <a:buChar char="-"/>
            </a:pPr>
            <a:r>
              <a:rPr lang="es" sz="1500">
                <a:latin typeface="Oswald"/>
                <a:ea typeface="Oswald"/>
                <a:cs typeface="Oswald"/>
                <a:sym typeface="Oswald"/>
              </a:rPr>
              <a:t>Domains: the possible values we can assign to a variable</a:t>
            </a:r>
            <a:endParaRPr sz="1500">
              <a:latin typeface="Oswald"/>
              <a:ea typeface="Oswald"/>
              <a:cs typeface="Oswald"/>
              <a:sym typeface="Oswald"/>
            </a:endParaRPr>
          </a:p>
          <a:p>
            <a:pPr marL="457200" lvl="0" indent="-323850" algn="l" rtl="0">
              <a:spcBef>
                <a:spcPts val="0"/>
              </a:spcBef>
              <a:spcAft>
                <a:spcPts val="0"/>
              </a:spcAft>
              <a:buSzPts val="1500"/>
              <a:buFont typeface="Oswald"/>
              <a:buChar char="-"/>
            </a:pPr>
            <a:r>
              <a:rPr lang="es" sz="1500">
                <a:latin typeface="Oswald"/>
                <a:ea typeface="Oswald"/>
                <a:cs typeface="Oswald"/>
                <a:sym typeface="Oswald"/>
              </a:rPr>
              <a:t>Constraints: the set of rules which decide which values are valid and which not</a:t>
            </a:r>
            <a:endParaRPr sz="1500">
              <a:latin typeface="Oswald"/>
              <a:ea typeface="Oswald"/>
              <a:cs typeface="Oswald"/>
              <a:sym typeface="Oswald"/>
            </a:endParaRPr>
          </a:p>
          <a:p>
            <a:pPr marL="0" lvl="0" indent="0" algn="l" rtl="0">
              <a:spcBef>
                <a:spcPts val="1200"/>
              </a:spcBef>
              <a:spcAft>
                <a:spcPts val="0"/>
              </a:spcAft>
              <a:buNone/>
            </a:pPr>
            <a:r>
              <a:rPr lang="es" sz="1500" b="1" u="sng">
                <a:latin typeface="Oswald"/>
                <a:ea typeface="Oswald"/>
                <a:cs typeface="Oswald"/>
                <a:sym typeface="Oswald"/>
              </a:rPr>
              <a:t>GOAL</a:t>
            </a:r>
            <a:r>
              <a:rPr lang="es" sz="1500">
                <a:latin typeface="Oswald"/>
                <a:ea typeface="Oswald"/>
                <a:cs typeface="Oswald"/>
                <a:sym typeface="Oswald"/>
              </a:rPr>
              <a:t>: assign a value to each variable such as none of the constraints are broken</a:t>
            </a:r>
            <a:endParaRPr sz="1500">
              <a:latin typeface="Oswald"/>
              <a:ea typeface="Oswald"/>
              <a:cs typeface="Oswald"/>
              <a:sym typeface="Oswald"/>
            </a:endParaRPr>
          </a:p>
          <a:p>
            <a:pPr marL="0" lvl="0" indent="0" algn="l" rtl="0">
              <a:spcBef>
                <a:spcPts val="1200"/>
              </a:spcBef>
              <a:spcAft>
                <a:spcPts val="1200"/>
              </a:spcAft>
              <a:buNone/>
            </a:pPr>
            <a:r>
              <a:rPr lang="es" sz="1500">
                <a:latin typeface="Oswald"/>
                <a:ea typeface="Oswald"/>
                <a:cs typeface="Oswald"/>
                <a:sym typeface="Oswald"/>
              </a:rPr>
              <a:t>Example: we want to assign each rectangle a color (blue, red or green), but two rectangles of the same color cannot be adjacent to each other:</a:t>
            </a:r>
            <a:endParaRPr sz="1500">
              <a:latin typeface="Oswald"/>
              <a:ea typeface="Oswald"/>
              <a:cs typeface="Oswald"/>
              <a:sym typeface="Oswald"/>
            </a:endParaRPr>
          </a:p>
        </p:txBody>
      </p:sp>
      <p:sp>
        <p:nvSpPr>
          <p:cNvPr id="89" name="Google Shape;89;p17"/>
          <p:cNvSpPr txBox="1">
            <a:spLocks noGrp="1"/>
          </p:cNvSpPr>
          <p:nvPr>
            <p:ph type="body" idx="1"/>
          </p:nvPr>
        </p:nvSpPr>
        <p:spPr>
          <a:xfrm>
            <a:off x="4025650" y="3734200"/>
            <a:ext cx="35667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Font typeface="Oswald"/>
              <a:buChar char="-"/>
            </a:pPr>
            <a:r>
              <a:rPr lang="es" sz="1400">
                <a:latin typeface="Oswald"/>
                <a:ea typeface="Oswald"/>
                <a:cs typeface="Oswald"/>
                <a:sym typeface="Oswald"/>
              </a:rPr>
              <a:t>Variables: </a:t>
            </a:r>
            <a:r>
              <a:rPr lang="es" sz="1000">
                <a:solidFill>
                  <a:schemeClr val="lt2"/>
                </a:solidFill>
                <a:latin typeface="Oswald"/>
                <a:ea typeface="Oswald"/>
                <a:cs typeface="Oswald"/>
                <a:sym typeface="Oswald"/>
              </a:rPr>
              <a:t>X</a:t>
            </a:r>
            <a:r>
              <a:rPr lang="es" sz="1000" baseline="-25000">
                <a:solidFill>
                  <a:schemeClr val="lt2"/>
                </a:solidFill>
                <a:latin typeface="Oswald"/>
                <a:ea typeface="Oswald"/>
                <a:cs typeface="Oswald"/>
                <a:sym typeface="Oswald"/>
              </a:rPr>
              <a:t>1</a:t>
            </a:r>
            <a:r>
              <a:rPr lang="es" sz="1000">
                <a:solidFill>
                  <a:schemeClr val="lt2"/>
                </a:solidFill>
                <a:latin typeface="Oswald"/>
                <a:ea typeface="Oswald"/>
                <a:cs typeface="Oswald"/>
                <a:sym typeface="Oswald"/>
              </a:rPr>
              <a:t>, X</a:t>
            </a:r>
            <a:r>
              <a:rPr lang="es" sz="1000" baseline="-25000">
                <a:solidFill>
                  <a:schemeClr val="lt2"/>
                </a:solidFill>
                <a:latin typeface="Oswald"/>
                <a:ea typeface="Oswald"/>
                <a:cs typeface="Oswald"/>
                <a:sym typeface="Oswald"/>
              </a:rPr>
              <a:t>2</a:t>
            </a:r>
            <a:r>
              <a:rPr lang="es" sz="1000">
                <a:solidFill>
                  <a:schemeClr val="lt2"/>
                </a:solidFill>
                <a:latin typeface="Oswald"/>
                <a:ea typeface="Oswald"/>
                <a:cs typeface="Oswald"/>
                <a:sym typeface="Oswald"/>
              </a:rPr>
              <a:t>, X</a:t>
            </a:r>
            <a:r>
              <a:rPr lang="es" sz="1000" baseline="-25000">
                <a:solidFill>
                  <a:schemeClr val="lt2"/>
                </a:solidFill>
                <a:latin typeface="Oswald"/>
                <a:ea typeface="Oswald"/>
                <a:cs typeface="Oswald"/>
                <a:sym typeface="Oswald"/>
              </a:rPr>
              <a:t>3</a:t>
            </a:r>
            <a:r>
              <a:rPr lang="es" sz="1000">
                <a:solidFill>
                  <a:schemeClr val="lt2"/>
                </a:solidFill>
                <a:latin typeface="Oswald"/>
                <a:ea typeface="Oswald"/>
                <a:cs typeface="Oswald"/>
                <a:sym typeface="Oswald"/>
              </a:rPr>
              <a:t>, X</a:t>
            </a:r>
            <a:r>
              <a:rPr lang="es" sz="1000" baseline="-25000">
                <a:solidFill>
                  <a:schemeClr val="lt2"/>
                </a:solidFill>
                <a:latin typeface="Oswald"/>
                <a:ea typeface="Oswald"/>
                <a:cs typeface="Oswald"/>
                <a:sym typeface="Oswald"/>
              </a:rPr>
              <a:t>4</a:t>
            </a:r>
            <a:r>
              <a:rPr lang="es" sz="1000">
                <a:solidFill>
                  <a:schemeClr val="lt2"/>
                </a:solidFill>
                <a:latin typeface="Oswald"/>
                <a:ea typeface="Oswald"/>
                <a:cs typeface="Oswald"/>
                <a:sym typeface="Oswald"/>
              </a:rPr>
              <a:t>, X</a:t>
            </a:r>
            <a:r>
              <a:rPr lang="es" sz="1000" baseline="-25000">
                <a:solidFill>
                  <a:schemeClr val="lt2"/>
                </a:solidFill>
                <a:latin typeface="Oswald"/>
                <a:ea typeface="Oswald"/>
                <a:cs typeface="Oswald"/>
                <a:sym typeface="Oswald"/>
              </a:rPr>
              <a:t>5</a:t>
            </a:r>
            <a:endParaRPr sz="1400">
              <a:solidFill>
                <a:schemeClr val="lt2"/>
              </a:solidFill>
              <a:latin typeface="Oswald"/>
              <a:ea typeface="Oswald"/>
              <a:cs typeface="Oswald"/>
              <a:sym typeface="Oswald"/>
            </a:endParaRPr>
          </a:p>
          <a:p>
            <a:pPr marL="457200" lvl="0" indent="-317500" algn="l" rtl="0">
              <a:spcBef>
                <a:spcPts val="0"/>
              </a:spcBef>
              <a:spcAft>
                <a:spcPts val="0"/>
              </a:spcAft>
              <a:buSzPts val="1400"/>
              <a:buFont typeface="Oswald"/>
              <a:buChar char="-"/>
            </a:pPr>
            <a:r>
              <a:rPr lang="es" sz="1400">
                <a:latin typeface="Oswald"/>
                <a:ea typeface="Oswald"/>
                <a:cs typeface="Oswald"/>
                <a:sym typeface="Oswald"/>
              </a:rPr>
              <a:t>Domains: Blue, Green, Red</a:t>
            </a:r>
            <a:endParaRPr sz="1400">
              <a:latin typeface="Oswald"/>
              <a:ea typeface="Oswald"/>
              <a:cs typeface="Oswald"/>
              <a:sym typeface="Oswald"/>
            </a:endParaRPr>
          </a:p>
          <a:p>
            <a:pPr marL="457200" lvl="0" indent="-342900" algn="l" rtl="0">
              <a:spcBef>
                <a:spcPts val="0"/>
              </a:spcBef>
              <a:spcAft>
                <a:spcPts val="0"/>
              </a:spcAft>
              <a:buSzPts val="1800"/>
              <a:buFont typeface="Oswald"/>
              <a:buChar char="-"/>
            </a:pPr>
            <a:r>
              <a:rPr lang="es" sz="1400">
                <a:latin typeface="Oswald"/>
                <a:ea typeface="Oswald"/>
                <a:cs typeface="Oswald"/>
                <a:sym typeface="Oswald"/>
              </a:rPr>
              <a:t>Constraint: </a:t>
            </a:r>
            <a:r>
              <a:rPr lang="es" sz="1000">
                <a:solidFill>
                  <a:schemeClr val="lt2"/>
                </a:solidFill>
                <a:latin typeface="Oswald"/>
                <a:ea typeface="Oswald"/>
                <a:cs typeface="Oswald"/>
                <a:sym typeface="Oswald"/>
              </a:rPr>
              <a:t>X</a:t>
            </a:r>
            <a:r>
              <a:rPr lang="es" sz="1000" baseline="-25000">
                <a:solidFill>
                  <a:schemeClr val="lt2"/>
                </a:solidFill>
                <a:latin typeface="Oswald"/>
                <a:ea typeface="Oswald"/>
                <a:cs typeface="Oswald"/>
                <a:sym typeface="Oswald"/>
              </a:rPr>
              <a:t>i</a:t>
            </a:r>
            <a:r>
              <a:rPr lang="es" sz="1000">
                <a:solidFill>
                  <a:schemeClr val="lt2"/>
                </a:solidFill>
                <a:latin typeface="Oswald"/>
                <a:ea typeface="Oswald"/>
                <a:cs typeface="Oswald"/>
                <a:sym typeface="Oswald"/>
              </a:rPr>
              <a:t> ≠ X</a:t>
            </a:r>
            <a:r>
              <a:rPr lang="es" sz="1000" baseline="-25000">
                <a:solidFill>
                  <a:schemeClr val="lt2"/>
                </a:solidFill>
                <a:latin typeface="Oswald"/>
                <a:ea typeface="Oswald"/>
                <a:cs typeface="Oswald"/>
                <a:sym typeface="Oswald"/>
              </a:rPr>
              <a:t>j </a:t>
            </a:r>
            <a:r>
              <a:rPr lang="es" sz="1400">
                <a:latin typeface="Oswald"/>
                <a:ea typeface="Oswald"/>
                <a:cs typeface="Oswald"/>
                <a:sym typeface="Oswald"/>
              </a:rPr>
              <a:t>if </a:t>
            </a:r>
            <a:r>
              <a:rPr lang="es" sz="1000">
                <a:solidFill>
                  <a:schemeClr val="lt2"/>
                </a:solidFill>
                <a:latin typeface="Oswald"/>
                <a:ea typeface="Oswald"/>
                <a:cs typeface="Oswald"/>
                <a:sym typeface="Oswald"/>
              </a:rPr>
              <a:t>X</a:t>
            </a:r>
            <a:r>
              <a:rPr lang="es" sz="1000" baseline="-25000">
                <a:solidFill>
                  <a:schemeClr val="lt2"/>
                </a:solidFill>
                <a:latin typeface="Oswald"/>
                <a:ea typeface="Oswald"/>
                <a:cs typeface="Oswald"/>
                <a:sym typeface="Oswald"/>
              </a:rPr>
              <a:t>i </a:t>
            </a:r>
            <a:r>
              <a:rPr lang="es" sz="1400">
                <a:latin typeface="Oswald"/>
                <a:ea typeface="Oswald"/>
                <a:cs typeface="Oswald"/>
                <a:sym typeface="Oswald"/>
              </a:rPr>
              <a:t>and </a:t>
            </a:r>
            <a:r>
              <a:rPr lang="es" sz="1000">
                <a:solidFill>
                  <a:schemeClr val="lt2"/>
                </a:solidFill>
                <a:latin typeface="Oswald"/>
                <a:ea typeface="Oswald"/>
                <a:cs typeface="Oswald"/>
                <a:sym typeface="Oswald"/>
              </a:rPr>
              <a:t>X</a:t>
            </a:r>
            <a:r>
              <a:rPr lang="es" sz="1000" baseline="-25000">
                <a:solidFill>
                  <a:schemeClr val="lt2"/>
                </a:solidFill>
                <a:latin typeface="Oswald"/>
                <a:ea typeface="Oswald"/>
                <a:cs typeface="Oswald"/>
                <a:sym typeface="Oswald"/>
              </a:rPr>
              <a:t>j </a:t>
            </a:r>
            <a:r>
              <a:rPr lang="es" sz="1400">
                <a:latin typeface="Oswald"/>
                <a:ea typeface="Oswald"/>
                <a:cs typeface="Oswald"/>
                <a:sym typeface="Oswald"/>
              </a:rPr>
              <a:t>are adjacent</a:t>
            </a:r>
            <a:endParaRPr sz="1400">
              <a:latin typeface="Oswald"/>
              <a:ea typeface="Oswald"/>
              <a:cs typeface="Oswald"/>
              <a:sym typeface="Oswald"/>
            </a:endParaRPr>
          </a:p>
        </p:txBody>
      </p:sp>
      <p:sp>
        <p:nvSpPr>
          <p:cNvPr id="90" name="Google Shape;90;p1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5</a:t>
            </a:fld>
            <a:endParaRPr/>
          </a:p>
        </p:txBody>
      </p:sp>
      <p:sp>
        <p:nvSpPr>
          <p:cNvPr id="91" name="Google Shape;91;p17"/>
          <p:cNvSpPr/>
          <p:nvPr/>
        </p:nvSpPr>
        <p:spPr>
          <a:xfrm>
            <a:off x="1026674" y="3734197"/>
            <a:ext cx="891900" cy="366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1</a:t>
            </a:r>
            <a:endParaRPr baseline="-25000">
              <a:latin typeface="Average"/>
              <a:ea typeface="Average"/>
              <a:cs typeface="Average"/>
              <a:sym typeface="Average"/>
            </a:endParaRPr>
          </a:p>
        </p:txBody>
      </p:sp>
      <p:sp>
        <p:nvSpPr>
          <p:cNvPr id="92" name="Google Shape;92;p17"/>
          <p:cNvSpPr/>
          <p:nvPr/>
        </p:nvSpPr>
        <p:spPr>
          <a:xfrm>
            <a:off x="1623245" y="4100450"/>
            <a:ext cx="661500" cy="302700"/>
          </a:xfrm>
          <a:prstGeom prst="rect">
            <a:avLst/>
          </a:prstGeom>
          <a:solidFill>
            <a:srgbClr val="6D9EE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2</a:t>
            </a:r>
            <a:endParaRPr>
              <a:latin typeface="Average"/>
              <a:ea typeface="Average"/>
              <a:cs typeface="Average"/>
              <a:sym typeface="Average"/>
            </a:endParaRPr>
          </a:p>
        </p:txBody>
      </p:sp>
      <p:sp>
        <p:nvSpPr>
          <p:cNvPr id="93" name="Google Shape;93;p17"/>
          <p:cNvSpPr/>
          <p:nvPr/>
        </p:nvSpPr>
        <p:spPr>
          <a:xfrm>
            <a:off x="1918916" y="3734197"/>
            <a:ext cx="891900" cy="366300"/>
          </a:xfrm>
          <a:prstGeom prst="rect">
            <a:avLst/>
          </a:prstGeom>
          <a:solidFill>
            <a:srgbClr val="E0666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3</a:t>
            </a:r>
            <a:endParaRPr>
              <a:latin typeface="Average"/>
              <a:ea typeface="Average"/>
              <a:cs typeface="Average"/>
              <a:sym typeface="Average"/>
            </a:endParaRPr>
          </a:p>
        </p:txBody>
      </p:sp>
      <p:sp>
        <p:nvSpPr>
          <p:cNvPr id="94" name="Google Shape;94;p17"/>
          <p:cNvSpPr/>
          <p:nvPr/>
        </p:nvSpPr>
        <p:spPr>
          <a:xfrm>
            <a:off x="2284829" y="4100458"/>
            <a:ext cx="460800" cy="366300"/>
          </a:xfrm>
          <a:prstGeom prst="rect">
            <a:avLst/>
          </a:prstGeom>
          <a:solidFill>
            <a:srgbClr val="6AA8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4</a:t>
            </a:r>
            <a:endParaRPr>
              <a:latin typeface="Average"/>
              <a:ea typeface="Average"/>
              <a:cs typeface="Average"/>
              <a:sym typeface="Average"/>
            </a:endParaRPr>
          </a:p>
        </p:txBody>
      </p:sp>
      <p:sp>
        <p:nvSpPr>
          <p:cNvPr id="95" name="Google Shape;95;p17"/>
          <p:cNvSpPr/>
          <p:nvPr/>
        </p:nvSpPr>
        <p:spPr>
          <a:xfrm>
            <a:off x="2746023" y="4213781"/>
            <a:ext cx="591600" cy="366300"/>
          </a:xfrm>
          <a:prstGeom prst="rect">
            <a:avLst/>
          </a:prstGeom>
          <a:solidFill>
            <a:srgbClr val="6FA8D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5</a:t>
            </a:r>
            <a:endParaRPr>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Potentially useful methods / algorithms </a:t>
            </a:r>
            <a:endParaRPr b="1"/>
          </a:p>
        </p:txBody>
      </p:sp>
      <p:sp>
        <p:nvSpPr>
          <p:cNvPr id="101" name="Google Shape;101;p18"/>
          <p:cNvSpPr txBox="1">
            <a:spLocks noGrp="1"/>
          </p:cNvSpPr>
          <p:nvPr>
            <p:ph type="body" idx="1"/>
          </p:nvPr>
        </p:nvSpPr>
        <p:spPr>
          <a:xfrm>
            <a:off x="311700" y="915550"/>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2100">
                <a:latin typeface="Oswald"/>
                <a:ea typeface="Oswald"/>
                <a:cs typeface="Oswald"/>
                <a:sym typeface="Oswald"/>
              </a:rPr>
              <a:t>All our research lead to the potential use of the following algorithms:</a:t>
            </a:r>
            <a:endParaRPr sz="2100" b="1">
              <a:latin typeface="Oswald"/>
              <a:ea typeface="Oswald"/>
              <a:cs typeface="Oswald"/>
              <a:sym typeface="Oswald"/>
            </a:endParaRPr>
          </a:p>
          <a:p>
            <a:pPr marL="457200" lvl="0" indent="-361950" algn="l" rtl="0">
              <a:spcBef>
                <a:spcPts val="1200"/>
              </a:spcBef>
              <a:spcAft>
                <a:spcPts val="0"/>
              </a:spcAft>
              <a:buSzPts val="2100"/>
              <a:buFont typeface="Oswald"/>
              <a:buChar char="●"/>
            </a:pPr>
            <a:r>
              <a:rPr lang="es" sz="2100" b="1">
                <a:latin typeface="Oswald"/>
                <a:ea typeface="Oswald"/>
                <a:cs typeface="Oswald"/>
                <a:sym typeface="Oswald"/>
              </a:rPr>
              <a:t>Backtracking </a:t>
            </a:r>
            <a:endParaRPr sz="2100" b="1">
              <a:latin typeface="Oswald"/>
              <a:ea typeface="Oswald"/>
              <a:cs typeface="Oswald"/>
              <a:sym typeface="Oswald"/>
            </a:endParaRPr>
          </a:p>
          <a:p>
            <a:pPr marL="457200" lvl="0" indent="-361950" algn="l" rtl="0">
              <a:spcBef>
                <a:spcPts val="0"/>
              </a:spcBef>
              <a:spcAft>
                <a:spcPts val="0"/>
              </a:spcAft>
              <a:buSzPts val="2100"/>
              <a:buFont typeface="Oswald"/>
              <a:buChar char="●"/>
            </a:pPr>
            <a:r>
              <a:rPr lang="es" sz="2100" b="1">
                <a:latin typeface="Oswald"/>
                <a:ea typeface="Oswald"/>
                <a:cs typeface="Oswald"/>
                <a:sym typeface="Oswald"/>
              </a:rPr>
              <a:t>Forwarding checking</a:t>
            </a:r>
            <a:endParaRPr sz="2100">
              <a:latin typeface="Oswald"/>
              <a:ea typeface="Oswald"/>
              <a:cs typeface="Oswald"/>
              <a:sym typeface="Oswald"/>
            </a:endParaRPr>
          </a:p>
          <a:p>
            <a:pPr marL="0" lvl="0" indent="0" algn="l" rtl="0">
              <a:spcBef>
                <a:spcPts val="1200"/>
              </a:spcBef>
              <a:spcAft>
                <a:spcPts val="0"/>
              </a:spcAft>
              <a:buNone/>
            </a:pPr>
            <a:r>
              <a:rPr lang="es" sz="2100">
                <a:latin typeface="Oswald"/>
                <a:ea typeface="Oswald"/>
                <a:cs typeface="Oswald"/>
                <a:sym typeface="Oswald"/>
              </a:rPr>
              <a:t>The articles explain constraint satisfaction problems CSP and how  algorithms like backtracking or forward checking are essential for efficiently solving complex combinatorial tasks, including puzzles like Sudoku.</a:t>
            </a:r>
            <a:endParaRPr sz="2100">
              <a:latin typeface="Oswald"/>
              <a:ea typeface="Oswald"/>
              <a:cs typeface="Oswald"/>
              <a:sym typeface="Oswald"/>
            </a:endParaRPr>
          </a:p>
          <a:p>
            <a:pPr marL="0" lvl="0" indent="0" algn="l" rtl="0">
              <a:spcBef>
                <a:spcPts val="1200"/>
              </a:spcBef>
              <a:spcAft>
                <a:spcPts val="1200"/>
              </a:spcAft>
              <a:buNone/>
            </a:pPr>
            <a:endParaRPr sz="2100">
              <a:latin typeface="Oswald"/>
              <a:ea typeface="Oswald"/>
              <a:cs typeface="Oswald"/>
              <a:sym typeface="Oswald"/>
            </a:endParaRPr>
          </a:p>
        </p:txBody>
      </p:sp>
      <p:sp>
        <p:nvSpPr>
          <p:cNvPr id="102" name="Google Shape;102;p18"/>
          <p:cNvSpPr/>
          <p:nvPr/>
        </p:nvSpPr>
        <p:spPr>
          <a:xfrm>
            <a:off x="5521425" y="3846949"/>
            <a:ext cx="1098000" cy="48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1</a:t>
            </a:r>
            <a:endParaRPr baseline="-25000">
              <a:latin typeface="Average"/>
              <a:ea typeface="Average"/>
              <a:cs typeface="Average"/>
              <a:sym typeface="Average"/>
            </a:endParaRPr>
          </a:p>
        </p:txBody>
      </p:sp>
      <p:sp>
        <p:nvSpPr>
          <p:cNvPr id="103" name="Google Shape;103;p18"/>
          <p:cNvSpPr/>
          <p:nvPr/>
        </p:nvSpPr>
        <p:spPr>
          <a:xfrm>
            <a:off x="6255625" y="4331950"/>
            <a:ext cx="813900" cy="352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2</a:t>
            </a:r>
            <a:endParaRPr>
              <a:latin typeface="Average"/>
              <a:ea typeface="Average"/>
              <a:cs typeface="Average"/>
              <a:sym typeface="Average"/>
            </a:endParaRPr>
          </a:p>
        </p:txBody>
      </p:sp>
      <p:sp>
        <p:nvSpPr>
          <p:cNvPr id="104" name="Google Shape;104;p18"/>
          <p:cNvSpPr/>
          <p:nvPr/>
        </p:nvSpPr>
        <p:spPr>
          <a:xfrm>
            <a:off x="6619496" y="3846949"/>
            <a:ext cx="1098000" cy="48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3</a:t>
            </a:r>
            <a:endParaRPr>
              <a:latin typeface="Average"/>
              <a:ea typeface="Average"/>
              <a:cs typeface="Average"/>
              <a:sym typeface="Average"/>
            </a:endParaRPr>
          </a:p>
        </p:txBody>
      </p:sp>
      <p:sp>
        <p:nvSpPr>
          <p:cNvPr id="105" name="Google Shape;105;p18"/>
          <p:cNvSpPr/>
          <p:nvPr/>
        </p:nvSpPr>
        <p:spPr>
          <a:xfrm>
            <a:off x="7069821" y="4331949"/>
            <a:ext cx="567600" cy="48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4</a:t>
            </a:r>
            <a:endParaRPr>
              <a:latin typeface="Average"/>
              <a:ea typeface="Average"/>
              <a:cs typeface="Average"/>
              <a:sym typeface="Average"/>
            </a:endParaRPr>
          </a:p>
        </p:txBody>
      </p:sp>
      <p:sp>
        <p:nvSpPr>
          <p:cNvPr id="106" name="Google Shape;106;p18"/>
          <p:cNvSpPr/>
          <p:nvPr/>
        </p:nvSpPr>
        <p:spPr>
          <a:xfrm>
            <a:off x="7637408" y="4482012"/>
            <a:ext cx="728100" cy="484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s">
                <a:latin typeface="Average"/>
                <a:ea typeface="Average"/>
                <a:cs typeface="Average"/>
                <a:sym typeface="Average"/>
              </a:rPr>
              <a:t>X</a:t>
            </a:r>
            <a:r>
              <a:rPr lang="es" baseline="-25000">
                <a:latin typeface="Average"/>
                <a:ea typeface="Average"/>
                <a:cs typeface="Average"/>
                <a:sym typeface="Average"/>
              </a:rPr>
              <a:t>5</a:t>
            </a:r>
            <a:endParaRPr>
              <a:latin typeface="Average"/>
              <a:ea typeface="Average"/>
              <a:cs typeface="Average"/>
              <a:sym typeface="Average"/>
            </a:endParaRPr>
          </a:p>
        </p:txBody>
      </p:sp>
      <p:pic>
        <p:nvPicPr>
          <p:cNvPr id="107" name="Google Shape;107;p18"/>
          <p:cNvPicPr preferRelativeResize="0"/>
          <p:nvPr/>
        </p:nvPicPr>
        <p:blipFill>
          <a:blip r:embed="rId3">
            <a:alphaModFix/>
          </a:blip>
          <a:stretch>
            <a:fillRect/>
          </a:stretch>
        </p:blipFill>
        <p:spPr>
          <a:xfrm>
            <a:off x="805250" y="3938149"/>
            <a:ext cx="2478649" cy="1028650"/>
          </a:xfrm>
          <a:prstGeom prst="rect">
            <a:avLst/>
          </a:prstGeom>
          <a:noFill/>
          <a:ln>
            <a:noFill/>
          </a:ln>
        </p:spPr>
      </p:pic>
      <p:sp>
        <p:nvSpPr>
          <p:cNvPr id="108" name="Google Shape;108;p1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Literature Review</a:t>
            </a:r>
            <a:endParaRPr b="1"/>
          </a:p>
        </p:txBody>
      </p:sp>
      <p:sp>
        <p:nvSpPr>
          <p:cNvPr id="114" name="Google Shape;114;p19"/>
          <p:cNvSpPr txBox="1">
            <a:spLocks noGrp="1"/>
          </p:cNvSpPr>
          <p:nvPr>
            <p:ph type="body" idx="1"/>
          </p:nvPr>
        </p:nvSpPr>
        <p:spPr>
          <a:xfrm>
            <a:off x="311700" y="915550"/>
            <a:ext cx="8520600" cy="4159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200">
                <a:latin typeface="Oswald"/>
                <a:ea typeface="Oswald"/>
                <a:cs typeface="Oswald"/>
                <a:sym typeface="Oswald"/>
              </a:rPr>
              <a:t>[1] S. C. Brailsford, C. N. Potts, and B. M. Smith, “Constraint satisfaction problems: Algorithms and applications,” European Journal of Operational Research, vol. 119, no. 3, pp. 557–581, Dec. 1999, doi: 10.1016/S0377-2217(98)00364-6.</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 [2] “berggren_patrik_OCH_nilsson_david_K12011.pdf.” Accessed: Oct. 27, 2024. [Online]. Available: https://www.csc.kth.se/utbildning/kandidatexjobb/datateknik/2012/rapport/berggren_patrik_ OCH_nilsson_david_K12011.pdf</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[3] P. R. Kude, “Formulation of CSP Problem : Sudoku puzzle,” Medium. Accessed: Oct. 30, 2024. [Online]. Available: https://medium.com/@co.2020.prkude/formulation-of-csp-problem-sudoku-puzzle-7d5e1d54738 2https://www.csc.kth.se/utbildning/kandidatexjobb/datateknik/2012/rapport/berggren_patrik_OC H_nilsson_david_K12011.pdf</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[4] T. Simonis, "Sudoku as a Constraint Problem," presented at the 2005 International Workshop on Modeling and Reformulating Constraint Satisfaction Problems (CP 2005), Sitges, Spain, Oct. 2005. [Online]. Available: </a:t>
            </a:r>
            <a:r>
              <a:rPr lang="es" sz="1200" u="sng">
                <a:solidFill>
                  <a:schemeClr val="hlink"/>
                </a:solidFill>
                <a:latin typeface="Oswald"/>
                <a:ea typeface="Oswald"/>
                <a:cs typeface="Oswald"/>
                <a:sym typeface="Oswald"/>
                <a:hlinkClick r:id="rId3"/>
              </a:rPr>
              <a:t>https://ai.dmi.unibas.ch/_files/teaching/fs21/ai/material/ai26-simonis-cp2005ws.pdf</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[5]J. J. Schneider and S. Kirkpatrick, "The Constraint Satisfaction Problem," in Stochastic Optimization, Springer, 2006. [Online]. Available: </a:t>
            </a:r>
            <a:r>
              <a:rPr lang="es" sz="1200" u="sng">
                <a:solidFill>
                  <a:schemeClr val="hlink"/>
                </a:solidFill>
                <a:latin typeface="Oswald"/>
                <a:ea typeface="Oswald"/>
                <a:cs typeface="Oswald"/>
                <a:sym typeface="Oswald"/>
                <a:hlinkClick r:id="rId4"/>
              </a:rPr>
              <a:t>https://doi.org/10.1007/978-3-540-34560-2_46</a:t>
            </a:r>
            <a:endParaRPr sz="1200">
              <a:latin typeface="Oswald"/>
              <a:ea typeface="Oswald"/>
              <a:cs typeface="Oswald"/>
              <a:sym typeface="Oswald"/>
            </a:endParaRPr>
          </a:p>
          <a:p>
            <a:pPr marL="0" lvl="0" indent="0" algn="l" rtl="0">
              <a:spcBef>
                <a:spcPts val="1200"/>
              </a:spcBef>
              <a:spcAft>
                <a:spcPts val="1200"/>
              </a:spcAft>
              <a:buNone/>
            </a:pPr>
            <a:r>
              <a:rPr lang="es" sz="1200">
                <a:latin typeface="Oswald"/>
                <a:ea typeface="Oswald"/>
                <a:cs typeface="Oswald"/>
                <a:sym typeface="Oswald"/>
              </a:rPr>
              <a:t>[6]D. E. Smith, M. M. MacGregor, and S. M. Smith, "Robust Constraint Satisfaction Problems," in Proceedings of the Fifth International Conference on Information Technology: New Generations, Las Vegas, NV, USA, 2005, pp. 383-389. [Online]. Available: https://citeseerx.ist.psu.edu/document?repid=rep1&amp;type=pdf&amp;doi=fc78d54ae5d5234c9fb229d6a 2cd2ef5af181e70</a:t>
            </a:r>
            <a:endParaRPr sz="2100">
              <a:latin typeface="Oswald"/>
              <a:ea typeface="Oswald"/>
              <a:cs typeface="Oswald"/>
              <a:sym typeface="Oswald"/>
            </a:endParaRPr>
          </a:p>
        </p:txBody>
      </p:sp>
      <p:sp>
        <p:nvSpPr>
          <p:cNvPr id="115" name="Google Shape;115;p1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Literature Review</a:t>
            </a:r>
            <a:endParaRPr b="1"/>
          </a:p>
        </p:txBody>
      </p:sp>
      <p:sp>
        <p:nvSpPr>
          <p:cNvPr id="121" name="Google Shape;121;p20"/>
          <p:cNvSpPr txBox="1">
            <a:spLocks noGrp="1"/>
          </p:cNvSpPr>
          <p:nvPr>
            <p:ph type="body" idx="1"/>
          </p:nvPr>
        </p:nvSpPr>
        <p:spPr>
          <a:xfrm>
            <a:off x="311700" y="915550"/>
            <a:ext cx="8520600" cy="4159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s" sz="1200">
                <a:latin typeface="Oswald"/>
                <a:ea typeface="Oswald"/>
                <a:cs typeface="Oswald"/>
                <a:sym typeface="Oswald"/>
              </a:rPr>
              <a:t>[1] The article explains constraint satisfaction problems CSP and how algorithms like backtracking or forward checking are essential for efficiently solving complex combinatorial tasks, including puzzles like Sudoku. These methods involve assigning values to variables while satisfying all given constraints, which coincides with solving sudokus through state space search. Specifically, forward checking and backtracking are highlighted as techniques that prune the search space, similar to our project’s goal of optimizing Sudoku solutions through CSP approaches</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 [2] Our sudoku solver uses a backtracking algorithm. This means it tries different numbers in each empty square, and if it finds a conflict (like two of the same number in a row), it goes back and tries a different number. To make it faster, we use a technique called forward checking, which helps us spot problems early. We also prioritize filling squares with the fewest possible choices. This way, we can solve the puzzle more quickly. This approach is explained in the following article page 15.</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[3] The webpage provides an overview of sudoku mechanics and demonstrates how CSP techniques can be applied to solve such puzzles. It thoroughly explains the CSP formulation, detailing the variables, domains, and constraints involved. Additionally, it includes a Python code snippet that shows this approach in action.</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[4] This paper by Tobias Simonis explores different solutions of Sudoku puzzles using constraint programming techniques. The author details how the structure of Sudoku can be modeled as a CSP and demonstrates how this approach systematically eliminates possible values to reach a solution. The work also includes discussions on efficiency and general CSP applications.</a:t>
            </a:r>
            <a:endParaRPr sz="1200">
              <a:latin typeface="Oswald"/>
              <a:ea typeface="Oswald"/>
              <a:cs typeface="Oswald"/>
              <a:sym typeface="Oswald"/>
            </a:endParaRPr>
          </a:p>
          <a:p>
            <a:pPr marL="0" lvl="0" indent="0" algn="l" rtl="0">
              <a:spcBef>
                <a:spcPts val="1200"/>
              </a:spcBef>
              <a:spcAft>
                <a:spcPts val="0"/>
              </a:spcAft>
              <a:buNone/>
            </a:pPr>
            <a:r>
              <a:rPr lang="es" sz="1200">
                <a:latin typeface="Oswald"/>
                <a:ea typeface="Oswald"/>
                <a:cs typeface="Oswald"/>
                <a:sym typeface="Oswald"/>
              </a:rPr>
              <a:t>[5]This chapter shows an overview of the constraint satisfaction problem (CSP), including its formal definition and the different ways for representing and reasoning about such problems. The authors discuss various techniques applicable to CSPs. The chapter also includes pseudocode for key algorithms, which is a vital resource for understanding CSPs in optimization contexts.</a:t>
            </a:r>
            <a:endParaRPr sz="1200">
              <a:latin typeface="Oswald"/>
              <a:ea typeface="Oswald"/>
              <a:cs typeface="Oswald"/>
              <a:sym typeface="Oswald"/>
            </a:endParaRPr>
          </a:p>
          <a:p>
            <a:pPr marL="0" lvl="0" indent="0" algn="l" rtl="0">
              <a:spcBef>
                <a:spcPts val="1200"/>
              </a:spcBef>
              <a:spcAft>
                <a:spcPts val="1200"/>
              </a:spcAft>
              <a:buNone/>
            </a:pPr>
            <a:r>
              <a:rPr lang="es" sz="1200">
                <a:latin typeface="Oswald"/>
                <a:ea typeface="Oswald"/>
                <a:cs typeface="Oswald"/>
                <a:sym typeface="Oswald"/>
              </a:rPr>
              <a:t>[6]This article discusses the concept of RCSPs (Robust Constraint Satisfaction Problems), which amplifies traditional CSPs by incorporating robustness against uncertainty in problem parameters. Smith and MacGregor search for various approaches to the solution of RCSPs, including their application in real-world scenarios where data could be incomplete.</a:t>
            </a:r>
            <a:endParaRPr sz="2100">
              <a:latin typeface="Oswald"/>
              <a:ea typeface="Oswald"/>
              <a:cs typeface="Oswald"/>
              <a:sym typeface="Oswald"/>
            </a:endParaRPr>
          </a:p>
        </p:txBody>
      </p:sp>
      <p:sp>
        <p:nvSpPr>
          <p:cNvPr id="122" name="Google Shape;122;p2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s" b="1"/>
              <a:t>The used approach</a:t>
            </a:r>
            <a:endParaRPr b="1"/>
          </a:p>
        </p:txBody>
      </p:sp>
      <p:sp>
        <p:nvSpPr>
          <p:cNvPr id="128" name="Google Shape;128;p21"/>
          <p:cNvSpPr txBox="1">
            <a:spLocks noGrp="1"/>
          </p:cNvSpPr>
          <p:nvPr>
            <p:ph type="body" idx="1"/>
          </p:nvPr>
        </p:nvSpPr>
        <p:spPr>
          <a:xfrm>
            <a:off x="311700" y="1152475"/>
            <a:ext cx="8520600" cy="3437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latin typeface="Oswald"/>
                <a:ea typeface="Oswald"/>
                <a:cs typeface="Oswald"/>
                <a:sym typeface="Oswald"/>
              </a:rPr>
              <a:t>Finally, the used approach include using the following algorithms:</a:t>
            </a:r>
            <a:endParaRPr>
              <a:latin typeface="Oswald"/>
              <a:ea typeface="Oswald"/>
              <a:cs typeface="Oswald"/>
              <a:sym typeface="Oswald"/>
            </a:endParaRPr>
          </a:p>
          <a:p>
            <a:pPr marL="0" lvl="0" indent="0" algn="l" rtl="0">
              <a:spcBef>
                <a:spcPts val="1200"/>
              </a:spcBef>
              <a:spcAft>
                <a:spcPts val="0"/>
              </a:spcAft>
              <a:buNone/>
            </a:pPr>
            <a:endParaRPr b="1">
              <a:latin typeface="Oswald"/>
              <a:ea typeface="Oswald"/>
              <a:cs typeface="Oswald"/>
              <a:sym typeface="Oswald"/>
            </a:endParaRPr>
          </a:p>
          <a:p>
            <a:pPr marL="457200" lvl="0" indent="-342900" algn="l" rtl="0">
              <a:spcBef>
                <a:spcPts val="1200"/>
              </a:spcBef>
              <a:spcAft>
                <a:spcPts val="0"/>
              </a:spcAft>
              <a:buClr>
                <a:schemeClr val="dk1"/>
              </a:buClr>
              <a:buSzPts val="1800"/>
              <a:buFont typeface="Oswald"/>
              <a:buChar char="●"/>
            </a:pPr>
            <a:r>
              <a:rPr lang="es" b="1">
                <a:solidFill>
                  <a:schemeClr val="dk1"/>
                </a:solidFill>
                <a:latin typeface="Oswald"/>
                <a:ea typeface="Oswald"/>
                <a:cs typeface="Oswald"/>
                <a:sym typeface="Oswald"/>
              </a:rPr>
              <a:t>Backtracking</a:t>
            </a:r>
            <a:endParaRPr b="1">
              <a:solidFill>
                <a:schemeClr val="dk1"/>
              </a:solidFill>
              <a:latin typeface="Oswald"/>
              <a:ea typeface="Oswald"/>
              <a:cs typeface="Oswald"/>
              <a:sym typeface="Oswald"/>
            </a:endParaRPr>
          </a:p>
          <a:p>
            <a:pPr marL="457200" lvl="0" indent="-342900" algn="l" rtl="0">
              <a:spcBef>
                <a:spcPts val="0"/>
              </a:spcBef>
              <a:spcAft>
                <a:spcPts val="0"/>
              </a:spcAft>
              <a:buClr>
                <a:schemeClr val="dk1"/>
              </a:buClr>
              <a:buSzPts val="1800"/>
              <a:buFont typeface="Oswald"/>
              <a:buChar char="●"/>
            </a:pPr>
            <a:r>
              <a:rPr lang="es" b="1">
                <a:solidFill>
                  <a:schemeClr val="dk1"/>
                </a:solidFill>
                <a:latin typeface="Oswald"/>
                <a:ea typeface="Oswald"/>
                <a:cs typeface="Oswald"/>
                <a:sym typeface="Oswald"/>
              </a:rPr>
              <a:t>Forward checking</a:t>
            </a:r>
            <a:endParaRPr b="1">
              <a:solidFill>
                <a:schemeClr val="dk1"/>
              </a:solidFill>
              <a:latin typeface="Oswald"/>
              <a:ea typeface="Oswald"/>
              <a:cs typeface="Oswald"/>
              <a:sym typeface="Oswald"/>
            </a:endParaRPr>
          </a:p>
          <a:p>
            <a:pPr marL="457200" lvl="0" indent="-342900" algn="l" rtl="0">
              <a:spcBef>
                <a:spcPts val="0"/>
              </a:spcBef>
              <a:spcAft>
                <a:spcPts val="0"/>
              </a:spcAft>
              <a:buClr>
                <a:schemeClr val="dk1"/>
              </a:buClr>
              <a:buSzPts val="1800"/>
              <a:buFont typeface="Oswald"/>
              <a:buChar char="●"/>
            </a:pPr>
            <a:r>
              <a:rPr lang="es" b="1">
                <a:solidFill>
                  <a:schemeClr val="dk1"/>
                </a:solidFill>
                <a:latin typeface="Oswald"/>
                <a:ea typeface="Oswald"/>
                <a:cs typeface="Oswald"/>
                <a:sym typeface="Oswald"/>
              </a:rPr>
              <a:t>AC-3</a:t>
            </a:r>
            <a:endParaRPr b="1">
              <a:solidFill>
                <a:schemeClr val="dk1"/>
              </a:solidFill>
              <a:latin typeface="Oswald"/>
              <a:ea typeface="Oswald"/>
              <a:cs typeface="Oswald"/>
              <a:sym typeface="Oswald"/>
            </a:endParaRPr>
          </a:p>
          <a:p>
            <a:pPr marL="0" lvl="0" indent="0" algn="l" rtl="0">
              <a:spcBef>
                <a:spcPts val="1200"/>
              </a:spcBef>
              <a:spcAft>
                <a:spcPts val="0"/>
              </a:spcAft>
              <a:buNone/>
            </a:pPr>
            <a:endParaRPr>
              <a:solidFill>
                <a:schemeClr val="dk1"/>
              </a:solidFill>
              <a:latin typeface="Oswald"/>
              <a:ea typeface="Oswald"/>
              <a:cs typeface="Oswald"/>
              <a:sym typeface="Oswald"/>
            </a:endParaRPr>
          </a:p>
          <a:p>
            <a:pPr marL="0" lvl="0" indent="0" algn="l" rtl="0">
              <a:spcBef>
                <a:spcPts val="1200"/>
              </a:spcBef>
              <a:spcAft>
                <a:spcPts val="0"/>
              </a:spcAft>
              <a:buNone/>
            </a:pPr>
            <a:r>
              <a:rPr lang="es">
                <a:latin typeface="Oswald"/>
                <a:ea typeface="Oswald"/>
                <a:cs typeface="Oswald"/>
                <a:sym typeface="Oswald"/>
              </a:rPr>
              <a:t>We included the AC-3 algorithm </a:t>
            </a:r>
            <a:endParaRPr>
              <a:latin typeface="Oswald"/>
              <a:ea typeface="Oswald"/>
              <a:cs typeface="Oswald"/>
              <a:sym typeface="Oswald"/>
            </a:endParaRPr>
          </a:p>
          <a:p>
            <a:pPr marL="0" lvl="0" indent="0" algn="l" rtl="0">
              <a:spcBef>
                <a:spcPts val="1200"/>
              </a:spcBef>
              <a:spcAft>
                <a:spcPts val="1200"/>
              </a:spcAft>
              <a:buNone/>
            </a:pPr>
            <a:r>
              <a:rPr lang="es">
                <a:latin typeface="Oswald"/>
                <a:ea typeface="Oswald"/>
                <a:cs typeface="Oswald"/>
                <a:sym typeface="Oswald"/>
              </a:rPr>
              <a:t>as later explained, it is really useful.</a:t>
            </a:r>
            <a:endParaRPr>
              <a:latin typeface="Oswald"/>
              <a:ea typeface="Oswald"/>
              <a:cs typeface="Oswald"/>
              <a:sym typeface="Oswald"/>
            </a:endParaRPr>
          </a:p>
        </p:txBody>
      </p:sp>
      <p:pic>
        <p:nvPicPr>
          <p:cNvPr id="129" name="Google Shape;129;p21"/>
          <p:cNvPicPr preferRelativeResize="0"/>
          <p:nvPr/>
        </p:nvPicPr>
        <p:blipFill>
          <a:blip r:embed="rId3">
            <a:alphaModFix/>
          </a:blip>
          <a:stretch>
            <a:fillRect/>
          </a:stretch>
        </p:blipFill>
        <p:spPr>
          <a:xfrm>
            <a:off x="4811324" y="1537850"/>
            <a:ext cx="3578074" cy="3354026"/>
          </a:xfrm>
          <a:prstGeom prst="rect">
            <a:avLst/>
          </a:prstGeom>
          <a:noFill/>
          <a:ln>
            <a:noFill/>
          </a:ln>
        </p:spPr>
      </p:pic>
      <p:sp>
        <p:nvSpPr>
          <p:cNvPr id="130" name="Google Shape;130;p2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s"/>
              <a:t>9</a:t>
            </a:fld>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2765</Words>
  <Application>Microsoft Office PowerPoint</Application>
  <PresentationFormat>Presentación en pantalla (16:9)</PresentationFormat>
  <Paragraphs>229</Paragraphs>
  <Slides>33</Slides>
  <Notes>33</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33</vt:i4>
      </vt:variant>
    </vt:vector>
  </HeadingPairs>
  <TitlesOfParts>
    <vt:vector size="37" baseType="lpstr">
      <vt:lpstr>Oswald</vt:lpstr>
      <vt:lpstr>Arial</vt:lpstr>
      <vt:lpstr>Average</vt:lpstr>
      <vt:lpstr>Slate</vt:lpstr>
      <vt:lpstr>SUDOKU RESOLUTION VIA CSP</vt:lpstr>
      <vt:lpstr>Introduction to the project's subject</vt:lpstr>
      <vt:lpstr>Goal and Motivation</vt:lpstr>
      <vt:lpstr>BACK TO BASICS</vt:lpstr>
      <vt:lpstr>What is a CSP?</vt:lpstr>
      <vt:lpstr>Potentially useful methods / algorithms </vt:lpstr>
      <vt:lpstr>Literature Review</vt:lpstr>
      <vt:lpstr>Literature Review</vt:lpstr>
      <vt:lpstr>The used approach</vt:lpstr>
      <vt:lpstr>Summary of the methods</vt:lpstr>
      <vt:lpstr>AC-3</vt:lpstr>
      <vt:lpstr>Backtracking with Forward Checking</vt:lpstr>
      <vt:lpstr>STEPS:</vt:lpstr>
      <vt:lpstr>Sudoku’s treatment </vt:lpstr>
      <vt:lpstr>Recollection of data</vt:lpstr>
      <vt:lpstr>Explanation of the code</vt:lpstr>
      <vt:lpstr>Data types</vt:lpstr>
      <vt:lpstr>Types</vt:lpstr>
      <vt:lpstr>Algorithms</vt:lpstr>
      <vt:lpstr>Algorithms</vt:lpstr>
      <vt:lpstr>Restrictions</vt:lpstr>
      <vt:lpstr>Files</vt:lpstr>
      <vt:lpstr>Presentación de PowerPoint</vt:lpstr>
      <vt:lpstr>Files</vt:lpstr>
      <vt:lpstr>RESULTS</vt:lpstr>
      <vt:lpstr>Research</vt:lpstr>
      <vt:lpstr>Research</vt:lpstr>
      <vt:lpstr>Research</vt:lpstr>
      <vt:lpstr>Future Development</vt:lpstr>
      <vt:lpstr>Future Development</vt:lpstr>
      <vt:lpstr>Conclusions</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Pablo Fernández Ivars (287764)</cp:lastModifiedBy>
  <cp:revision>1</cp:revision>
  <dcterms:modified xsi:type="dcterms:W3CDTF">2025-07-08T21:47:23Z</dcterms:modified>
</cp:coreProperties>
</file>